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4.xml.rels" ContentType="application/vnd.openxmlformats-package.relationship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media/image1.jpeg" ContentType="image/jpeg"/>
  <Override PartName="/ppt/media/image38.png" ContentType="image/png"/>
  <Override PartName="/ppt/media/image3.gif" ContentType="image/gif"/>
  <Override PartName="/ppt/media/image110.png" ContentType="image/png"/>
  <Override PartName="/ppt/media/image2.jpeg" ContentType="image/jpeg"/>
  <Override PartName="/ppt/media/image58.png" ContentType="image/png"/>
  <Override PartName="/ppt/media/image4.jpeg" ContentType="image/jpeg"/>
  <Override PartName="/ppt/media/image5.jpeg" ContentType="image/jpeg"/>
  <Override PartName="/ppt/media/image57.jpeg" ContentType="image/jpeg"/>
  <Override PartName="/ppt/media/image6.jpeg" ContentType="image/jpeg"/>
  <Override PartName="/ppt/media/image21.png" ContentType="image/png"/>
  <Override PartName="/ppt/media/image7.jpeg" ContentType="image/jpeg"/>
  <Override PartName="/ppt/media/image115.png" ContentType="image/png"/>
  <Override PartName="/ppt/media/image8.gif" ContentType="image/gif"/>
  <Override PartName="/ppt/media/image53.png" ContentType="image/png"/>
  <Override PartName="/ppt/media/image116.png" ContentType="image/png"/>
  <Override PartName="/ppt/media/image75.gif" ContentType="image/gif"/>
  <Override PartName="/ppt/media/image9.gif" ContentType="image/gif"/>
  <Override PartName="/ppt/media/image54.png" ContentType="image/png"/>
  <Override PartName="/ppt/media/image10.gif" ContentType="image/gif"/>
  <Override PartName="/ppt/media/image11.jpeg" ContentType="image/jpeg"/>
  <Override PartName="/ppt/media/image12.gif" ContentType="image/gif"/>
  <Override PartName="/ppt/media/image120.png" ContentType="image/png"/>
  <Override PartName="/ppt/media/image48.png" ContentType="image/png"/>
  <Override PartName="/ppt/media/image55.jpeg" ContentType="image/jpeg"/>
  <Override PartName="/ppt/media/image102.jpeg" ContentType="image/jpeg"/>
  <Override PartName="/ppt/media/image13.jpeg" ContentType="image/jpeg"/>
  <Override PartName="/ppt/media/image50.gif" ContentType="image/gif"/>
  <Override PartName="/ppt/media/image14.jpeg" ContentType="image/jpeg"/>
  <Override PartName="/ppt/media/image104.jpeg" ContentType="image/jpeg"/>
  <Override PartName="/ppt/media/image15.jpeg" ContentType="image/jpeg"/>
  <Override PartName="/ppt/media/image16.jpeg" ContentType="image/jpeg"/>
  <Override PartName="/ppt/media/image17.gif" ContentType="image/gif"/>
  <Override PartName="/ppt/media/image61.jpeg" ContentType="image/jpeg"/>
  <Override PartName="/ppt/media/image18.gif" ContentType="image/gif"/>
  <Override PartName="/ppt/media/image22.jpeg" ContentType="image/jpeg"/>
  <Override PartName="/ppt/media/image64.png" ContentType="image/png"/>
  <Override PartName="/ppt/media/image19.gif" ContentType="image/gif"/>
  <Override PartName="/ppt/media/image20.jpeg" ContentType="image/jpeg"/>
  <Override PartName="/ppt/media/image23.png" ContentType="image/png"/>
  <Override PartName="/ppt/media/image24.jpeg" ContentType="image/jpeg"/>
  <Override PartName="/ppt/media/image25.png" ContentType="image/png"/>
  <Override PartName="/ppt/media/image26.jpeg" ContentType="image/jpeg"/>
  <Override PartName="/ppt/media/image27.png" ContentType="image/png"/>
  <Override PartName="/ppt/media/image117.jpeg" ContentType="image/jpeg"/>
  <Override PartName="/ppt/media/image28.jpeg" ContentType="image/jpeg"/>
  <Override PartName="/ppt/media/image29.jpeg" ContentType="image/jpeg"/>
  <Override PartName="/ppt/media/image30.png" ContentType="image/png"/>
  <Override PartName="/ppt/media/image41.jpeg" ContentType="image/jpeg"/>
  <Override PartName="/ppt/media/image31.jpeg" ContentType="image/jpeg"/>
  <Override PartName="/ppt/media/image42.png" ContentType="image/png"/>
  <Override PartName="/ppt/media/image32.jpeg" ContentType="image/jpeg"/>
  <Override PartName="/ppt/media/image52.png" ContentType="image/png"/>
  <Override PartName="/ppt/media/image33.jpeg" ContentType="image/jpeg"/>
  <Override PartName="/ppt/media/image34.png" ContentType="image/png"/>
  <Override PartName="/ppt/media/image35.jpeg" ContentType="image/jpeg"/>
  <Override PartName="/ppt/media/image36.gif" ContentType="image/gif"/>
  <Override PartName="/ppt/media/image37.jpeg" ContentType="image/jpeg"/>
  <Override PartName="/ppt/media/image56.gif" ContentType="image/gif"/>
  <Override PartName="/ppt/media/image39.jpeg" ContentType="image/jpeg"/>
  <Override PartName="/ppt/media/image40.gif" ContentType="image/gif"/>
  <Override PartName="/ppt/media/image43.png" ContentType="image/png"/>
  <Override PartName="/ppt/media/image49.jpeg" ContentType="image/jpeg"/>
  <Override PartName="/ppt/media/image60.png" ContentType="image/png"/>
  <Override PartName="/ppt/media/image44.jpeg" ContentType="image/jpeg"/>
  <Override PartName="/ppt/media/image45.gif" ContentType="image/gif"/>
  <Override PartName="/ppt/media/image46.jpeg" ContentType="image/jpeg"/>
  <Override PartName="/ppt/media/image47.png" ContentType="image/png"/>
  <Override PartName="/ppt/media/image51.jpeg" ContentType="image/jpeg"/>
  <Override PartName="/ppt/media/image59.png" ContentType="image/png"/>
  <Override PartName="/ppt/media/image84.jpeg" ContentType="image/jpeg"/>
  <Override PartName="/ppt/media/image90.gif" ContentType="image/gif"/>
  <Override PartName="/ppt/media/image62.gif" ContentType="image/gif"/>
  <Override PartName="/ppt/media/image63.jpeg" ContentType="image/jpeg"/>
  <Override PartName="/ppt/media/image65.png" ContentType="image/png"/>
  <Override PartName="/ppt/media/image66.jpeg" ContentType="image/jpeg"/>
  <Override PartName="/ppt/media/image67.gif" ContentType="image/gif"/>
  <Override PartName="/ppt/media/image68.jpeg" ContentType="image/jpeg"/>
  <Override PartName="/ppt/media/image69.png" ContentType="image/png"/>
  <Override PartName="/ppt/media/image70.png" ContentType="image/png"/>
  <Override PartName="/ppt/media/image71.jpeg" ContentType="image/jpeg"/>
  <Override PartName="/ppt/media/image72.png" ContentType="image/png"/>
  <Override PartName="/ppt/media/image73.png" ContentType="image/png"/>
  <Override PartName="/ppt/media/image74.jpeg" ContentType="image/jpeg"/>
  <Override PartName="/ppt/media/image76.jpeg" ContentType="image/jpeg"/>
  <Override PartName="/ppt/media/image77.jpeg" ContentType="image/jpeg"/>
  <Override PartName="/ppt/media/image78.gif" ContentType="image/gif"/>
  <Override PartName="/ppt/media/image79.jpeg" ContentType="image/jpe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5.gif" ContentType="image/gif"/>
  <Override PartName="/ppt/media/image86.jpeg" ContentType="image/jpeg"/>
  <Override PartName="/ppt/media/image87.png" ContentType="image/png"/>
  <Override PartName="/ppt/media/image88.png" ContentType="image/png"/>
  <Override PartName="/ppt/media/image89.jpeg" ContentType="image/jpeg"/>
  <Override PartName="/ppt/media/image91.jpeg" ContentType="image/jpeg"/>
  <Override PartName="/ppt/media/image92.png" ContentType="image/png"/>
  <Override PartName="/ppt/media/image93.jpeg" ContentType="image/jpeg"/>
  <Override PartName="/ppt/media/image94.png" ContentType="image/png"/>
  <Override PartName="/ppt/media/image95.jpeg" ContentType="image/jpeg"/>
  <Override PartName="/ppt/media/image96.jpeg" ContentType="image/jpeg"/>
  <Override PartName="/ppt/media/image97.gif" ContentType="image/gif"/>
  <Override PartName="/ppt/media/image98.jpeg" ContentType="image/jpeg"/>
  <Override PartName="/ppt/media/image99.jpeg" ContentType="image/jpeg"/>
  <Override PartName="/ppt/media/image100.gif" ContentType="image/gif"/>
  <Override PartName="/ppt/media/image101.jpeg" ContentType="image/jpeg"/>
  <Override PartName="/ppt/media/image103.gif" ContentType="image/gif"/>
  <Override PartName="/ppt/media/image105.png" ContentType="image/png"/>
  <Override PartName="/ppt/media/image106.jpeg" ContentType="image/jpeg"/>
  <Override PartName="/ppt/media/image107.png" ContentType="image/png"/>
  <Override PartName="/ppt/media/image108.jpeg" ContentType="image/jpeg"/>
  <Override PartName="/ppt/media/image109.png" ContentType="image/png"/>
  <Override PartName="/ppt/media/image111.png" ContentType="image/png"/>
  <Override PartName="/ppt/media/image112.jpeg" ContentType="image/jpeg"/>
  <Override PartName="/ppt/media/image113.png" ContentType="image/png"/>
  <Override PartName="/ppt/media/image114.jpeg" ContentType="image/jpeg"/>
  <Override PartName="/ppt/media/image118.png" ContentType="image/png"/>
  <Override PartName="/ppt/media/image119.jpeg" ContentType="image/jpe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</p:sldIdLst>
  <p:sldSz cx="9144000" cy="5145088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8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75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r">
              <a:buNone/>
            </a:pPr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76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77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algn="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82CD428B-CD47-44E9-8A8F-DA7B9CB67341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Ребята, давайте попробуем узнать чем мы будем заниматься сегодня на уроке. Предлагаю разгадать несколько ребусов.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6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456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900" spc="-1" strike="noStrike">
                <a:solidFill>
                  <a:srgbClr val="000000"/>
                </a:solidFill>
                <a:latin typeface="MyriadPro-Regular"/>
              </a:rPr>
              <a:t>С помощью графики в Python можно рисовать фигуры и изображения, создавать анимацию, визуализировать математические вычисления в Python. </a:t>
            </a:r>
            <a:endParaRPr b="0" lang="ru-RU" sz="9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900" spc="-1" strike="noStrike">
                <a:solidFill>
                  <a:srgbClr val="000000"/>
                </a:solidFill>
                <a:latin typeface="MyriadPro-Regular"/>
              </a:rPr>
              <a:t>В программах python можно использовать элементы графики в компьютерных играх. </a:t>
            </a:r>
            <a:endParaRPr b="0" lang="ru-RU" sz="900" spc="-1" strike="noStrike">
              <a:latin typeface="Arial"/>
            </a:endParaRPr>
          </a:p>
        </p:txBody>
      </p:sp>
      <p:sp>
        <p:nvSpPr>
          <p:cNvPr id="58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Сегодня будем знакомиться с исполнителем Черепашка в  Python. Модуль Turtle  в переводе с английского означает черепашка. Для работы в графическом режиме необходимо подключение модуля Turtle при помощи команды import.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58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По умолчанию внешний вид исполнителя — это  наконечник стрелы всегда направленный в сторону движения.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58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Команда turtle.shape меняет внешний вид черепашки. В круглых скобках мы указываем стиль внешнего вида: квадрат, черепашка, круг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9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Стрела, треугольник, классический вид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9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После того как мы установили стиль модуля turtle, например круг, можно установить его размер, командой shapesize, а в скобочках указать размер в пикселях.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9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стиля квадрат размер создаётся также , как и в предыдущем случае, при этом изменения размера сторон квадрата происходит пропорционально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9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Команда shapesize позволяет устанавливать для черепашки высоту, ширину и контур. Если мы зададим разную ширину и высоту, то получим прямоугольник.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9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того, чтобы вернуть стиль черепашки, будем использовать команду reset, круглые скобки оставляем пустыми.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0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Нашей черепашке можно указать цвет заливки, цвет контура. Для это, до объявления размера, записываем команду turtle.color, а дальше в скобочках указываем цвет, например, синий – для контура и оранжевый для заливки. В команде turtle.shapesize (5,10,5)последняя величина в скобках – толщина контура в пикселях. В данном случае – пять пикселей. По умолчанию толщина контура равна одному пикселю.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0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Итак, первый ребус, время 10 секунд.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6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того, чтобы задавать цвета, необходимо знать их названия на английском языке, например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Yellow — жёлтый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Green — зелёный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Blue — голубой, синий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Brown — коричневый 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Red — красный  и т.д.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0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Команда turtle.stamp() оставляет отпечаток на холсте. Давайте рассмотрим пример: первая команда import turtle – подключает модуль черепашка, shape ('square') – устанавливает стиль – квадрат, turtle.color('red','green') – устанавливает цвет контура и цвет заливки, shapesize(5,5,5) – устанавливает размер черепашки и размер контура. turtle.stamp() – оставляет отпечаток на холсте как это показано на рисунке, а добавив команду turtle.shape('circle'), нарисует окружность, вписанную в квадрат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0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При помощи отпечатка на холсте можно создать определённый рисунок. Команда turtle.left – поворачивает черепашку влево на определённый угол. В скобках указывается угол поворота в градусах. Рассмотрим пример, сначала изобразим черепашку в виде прямоугольника красного цвета, размеры которого 5 на 10 пикселей. Командой  turtle.stamp оставим на холсте отпечаток – этого прямоугольника, затем развернём черепашку влево на 90 градусов с установленными размерами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0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Модуль Turtle Управляется командами относительных («вперёд­ назад» и «направо налево») и абсолютных («перейти в точку с координатами...») перемещений.   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Исполнитель   представляет собой   «перо», оставляющее след   на плоскости рисования.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1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При работе в графическом режиме изображение на экране строится из точек, которые называются пикселями. Каждый пиксель (точка) имеет две координаты: х и у. По умолчанию, исполнитель черепаха установлен в центре холста и имеет координаты (0;0)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1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Читаем с экрана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1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Читаем с экрана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1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Читаем с экрана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1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Нарисуем командой circle синюю окружность.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2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Повернём черепашку на 120 градусов влево и добавим красную окружность: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2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Давайте проверим, это слово - графика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7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Этапы выполнения программы.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2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Ещё раз повернём черепашку на 120 градусов влево и добавим зелёную окружность: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2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Полностью программа выглядит так.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2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Добавляем в color цвет заливки и команды: «начать заливку» и «остановить заливку». Сохраняем программу в файле grafika1.py</a:t>
            </a:r>
            <a:endParaRPr b="0" lang="ru-RU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63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На этом наш урок окончен. До новых встреч!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63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Следующий ребус, время 10 секунд.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7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И мы получили слово - питон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75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И последнее слово, время также 10 секунд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77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Правильное слово: Черепашка.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79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Мы получили ТРИ слова: графика ПИТОН и Черепашка. Как же их можно связать друг с другом?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81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А вот как, ТЕМА НАШЕГО СЕГОДНЯШНЕГО УРОКА: </a:t>
            </a:r>
            <a:r>
              <a:rPr b="1" i="1" lang="ru-RU" sz="900" spc="-1" strike="noStrike">
                <a:solidFill>
                  <a:srgbClr val="000000"/>
                </a:solidFill>
                <a:latin typeface="MyriadPro-BoldCond"/>
              </a:rPr>
              <a:t>Работа с графикой в Python. Знакомство с модулем Turtle (черепашка)</a:t>
            </a:r>
            <a:endParaRPr b="0" lang="ru-RU" sz="900" spc="-1" strike="noStrike">
              <a:latin typeface="Arial"/>
            </a:endParaRPr>
          </a:p>
        </p:txBody>
      </p:sp>
      <p:sp>
        <p:nvSpPr>
          <p:cNvPr id="583" name="CustomShape 2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888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0" y="0"/>
            <a:ext cx="9141480" cy="2116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Алгоритмизация и программирование, язык Python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0" y="4929480"/>
            <a:ext cx="9141480" cy="2116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1400" spc="-1" strike="noStrike">
                <a:solidFill>
                  <a:srgbClr val="7f7f7f"/>
                </a:solidFill>
                <a:latin typeface="Symbol"/>
                <a:ea typeface="DejaVu Sans"/>
              </a:rPr>
              <a:t>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 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К.Ю. Поляков, 2015 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	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http://kpolyakov.spb.ru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4" name="Line 3"/>
          <p:cNvSpPr/>
          <p:nvPr/>
        </p:nvSpPr>
        <p:spPr>
          <a:xfrm>
            <a:off x="376200" y="596160"/>
            <a:ext cx="8464320" cy="360"/>
          </a:xfrm>
          <a:prstGeom prst="line">
            <a:avLst/>
          </a:prstGeom>
          <a:ln w="38160">
            <a:solidFill>
              <a:srgbClr val="0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0" y="0"/>
            <a:ext cx="9141480" cy="2116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Алгоритмизация и программирование, язык Python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0" y="4929480"/>
            <a:ext cx="9141480" cy="2116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1400" spc="-1" strike="noStrike">
                <a:solidFill>
                  <a:srgbClr val="7f7f7f"/>
                </a:solidFill>
                <a:latin typeface="Symbol"/>
                <a:ea typeface="DejaVu Sans"/>
              </a:rPr>
              <a:t>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 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К.Ю. Поляков, 2015 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	</a:t>
            </a:r>
            <a:r>
              <a:rPr b="0" i="1" lang="ru-RU" sz="1400" spc="-1" strike="noStrike">
                <a:solidFill>
                  <a:srgbClr val="7f7f7f"/>
                </a:solidFill>
                <a:latin typeface="Calibri"/>
                <a:ea typeface="DejaVu Sans"/>
              </a:rPr>
              <a:t>http://kpolyakov.spb.ru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95" name="Line 3"/>
          <p:cNvSpPr/>
          <p:nvPr/>
        </p:nvSpPr>
        <p:spPr>
          <a:xfrm>
            <a:off x="376200" y="596160"/>
            <a:ext cx="8464320" cy="360"/>
          </a:xfrm>
          <a:prstGeom prst="line">
            <a:avLst/>
          </a:prstGeom>
          <a:ln w="38160">
            <a:solidFill>
              <a:srgbClr val="0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png"/><Relationship Id="rId3" Type="http://schemas.openxmlformats.org/officeDocument/2006/relationships/image" Target="../media/image35.jpeg"/><Relationship Id="rId4" Type="http://schemas.openxmlformats.org/officeDocument/2006/relationships/image" Target="../media/image36.gif"/><Relationship Id="rId5" Type="http://schemas.openxmlformats.org/officeDocument/2006/relationships/slideLayout" Target="../slideLayouts/slideLayout49.xml"/><Relationship Id="rId6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png"/><Relationship Id="rId3" Type="http://schemas.openxmlformats.org/officeDocument/2006/relationships/image" Target="../media/image39.jpeg"/><Relationship Id="rId4" Type="http://schemas.openxmlformats.org/officeDocument/2006/relationships/image" Target="../media/image40.gif"/><Relationship Id="rId5" Type="http://schemas.openxmlformats.org/officeDocument/2006/relationships/slideLayout" Target="../slideLayouts/slideLayout49.xml"/><Relationship Id="rId6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5" Type="http://schemas.openxmlformats.org/officeDocument/2006/relationships/image" Target="../media/image45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jpeg"/><Relationship Id="rId5" Type="http://schemas.openxmlformats.org/officeDocument/2006/relationships/image" Target="../media/image50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1.jpe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jpeg"/><Relationship Id="rId6" Type="http://schemas.openxmlformats.org/officeDocument/2006/relationships/image" Target="../media/image56.gif"/><Relationship Id="rId7" Type="http://schemas.openxmlformats.org/officeDocument/2006/relationships/slideLayout" Target="../slideLayouts/slideLayout49.xml"/><Relationship Id="rId8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7.jpe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jpeg"/><Relationship Id="rId6" Type="http://schemas.openxmlformats.org/officeDocument/2006/relationships/image" Target="../media/image62.gif"/><Relationship Id="rId7" Type="http://schemas.openxmlformats.org/officeDocument/2006/relationships/slideLayout" Target="../slideLayouts/slideLayout49.xml"/><Relationship Id="rId8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3.jpeg"/><Relationship Id="rId2" Type="http://schemas.openxmlformats.org/officeDocument/2006/relationships/image" Target="../media/image64.png"/><Relationship Id="rId3" Type="http://schemas.openxmlformats.org/officeDocument/2006/relationships/image" Target="../media/image65.png"/><Relationship Id="rId4" Type="http://schemas.openxmlformats.org/officeDocument/2006/relationships/image" Target="../media/image66.jpeg"/><Relationship Id="rId5" Type="http://schemas.openxmlformats.org/officeDocument/2006/relationships/image" Target="../media/image67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8.jpeg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slideLayout" Target="../slideLayouts/slideLayout49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71.jpeg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5" Type="http://schemas.openxmlformats.org/officeDocument/2006/relationships/image" Target="../media/image75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gif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gif"/><Relationship Id="rId8" Type="http://schemas.openxmlformats.org/officeDocument/2006/relationships/image" Target="../media/image9.gif"/><Relationship Id="rId9" Type="http://schemas.openxmlformats.org/officeDocument/2006/relationships/image" Target="../media/image10.gif"/><Relationship Id="rId10" Type="http://schemas.openxmlformats.org/officeDocument/2006/relationships/slideLayout" Target="../slideLayouts/slideLayout13.xml"/><Relationship Id="rId11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6.jpeg"/><Relationship Id="rId2" Type="http://schemas.openxmlformats.org/officeDocument/2006/relationships/hyperlink" Target="https://lim-english.com/sounds/white/" TargetMode="External"/><Relationship Id="rId3" Type="http://schemas.openxmlformats.org/officeDocument/2006/relationships/hyperlink" Target="https://lim-english.com/sounds/gray/" TargetMode="External"/><Relationship Id="rId4" Type="http://schemas.openxmlformats.org/officeDocument/2006/relationships/image" Target="../media/image77.jpeg"/><Relationship Id="rId5" Type="http://schemas.openxmlformats.org/officeDocument/2006/relationships/image" Target="../media/image78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79.jpeg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jpeg"/><Relationship Id="rId7" Type="http://schemas.openxmlformats.org/officeDocument/2006/relationships/image" Target="../media/image85.gif"/><Relationship Id="rId8" Type="http://schemas.openxmlformats.org/officeDocument/2006/relationships/slideLayout" Target="../slideLayouts/slideLayout49.xml"/><Relationship Id="rId9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86.jpeg"/><Relationship Id="rId2" Type="http://schemas.openxmlformats.org/officeDocument/2006/relationships/image" Target="../media/image87.png"/><Relationship Id="rId3" Type="http://schemas.openxmlformats.org/officeDocument/2006/relationships/image" Target="../media/image88.png"/><Relationship Id="rId4" Type="http://schemas.openxmlformats.org/officeDocument/2006/relationships/image" Target="../media/image89.jpeg"/><Relationship Id="rId5" Type="http://schemas.openxmlformats.org/officeDocument/2006/relationships/image" Target="../media/image90.gif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91.jpeg"/><Relationship Id="rId2" Type="http://schemas.openxmlformats.org/officeDocument/2006/relationships/image" Target="../media/image92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93.jpeg"/><Relationship Id="rId2" Type="http://schemas.openxmlformats.org/officeDocument/2006/relationships/image" Target="../media/image94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95.jpeg"/><Relationship Id="rId2" Type="http://schemas.openxmlformats.org/officeDocument/2006/relationships/image" Target="../media/image96.jpeg"/><Relationship Id="rId3" Type="http://schemas.openxmlformats.org/officeDocument/2006/relationships/image" Target="../media/image97.gif"/><Relationship Id="rId4" Type="http://schemas.openxmlformats.org/officeDocument/2006/relationships/slideLayout" Target="../slideLayouts/slideLayout61.xml"/><Relationship Id="rId5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8.jpeg"/><Relationship Id="rId2" Type="http://schemas.openxmlformats.org/officeDocument/2006/relationships/image" Target="../media/image99.jpeg"/><Relationship Id="rId3" Type="http://schemas.openxmlformats.org/officeDocument/2006/relationships/image" Target="../media/image100.gif"/><Relationship Id="rId4" Type="http://schemas.openxmlformats.org/officeDocument/2006/relationships/slideLayout" Target="../slideLayouts/slideLayout61.xml"/><Relationship Id="rId5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01.jpeg"/><Relationship Id="rId2" Type="http://schemas.openxmlformats.org/officeDocument/2006/relationships/image" Target="../media/image102.jpeg"/><Relationship Id="rId3" Type="http://schemas.openxmlformats.org/officeDocument/2006/relationships/image" Target="../media/image103.gif"/><Relationship Id="rId4" Type="http://schemas.openxmlformats.org/officeDocument/2006/relationships/slideLayout" Target="../slideLayouts/slideLayout61.xml"/><Relationship Id="rId5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104.jpeg"/><Relationship Id="rId2" Type="http://schemas.openxmlformats.org/officeDocument/2006/relationships/image" Target="../media/image105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106.jpeg"/><Relationship Id="rId2" Type="http://schemas.openxmlformats.org/officeDocument/2006/relationships/image" Target="../media/image107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gif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gif"/><Relationship Id="rId8" Type="http://schemas.openxmlformats.org/officeDocument/2006/relationships/image" Target="../media/image18.gif"/><Relationship Id="rId9" Type="http://schemas.openxmlformats.org/officeDocument/2006/relationships/image" Target="../media/image19.gif"/><Relationship Id="rId10" Type="http://schemas.openxmlformats.org/officeDocument/2006/relationships/slideLayout" Target="../slideLayouts/slideLayout13.xml"/><Relationship Id="rId11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08.jpeg"/><Relationship Id="rId2" Type="http://schemas.openxmlformats.org/officeDocument/2006/relationships/image" Target="../media/image109.png"/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slideLayout" Target="../slideLayouts/slideLayout61.xml"/><Relationship Id="rId6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12.jpeg"/><Relationship Id="rId2" Type="http://schemas.openxmlformats.org/officeDocument/2006/relationships/image" Target="../media/image113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14.jpeg"/><Relationship Id="rId2" Type="http://schemas.openxmlformats.org/officeDocument/2006/relationships/image" Target="../media/image115.png"/><Relationship Id="rId3" Type="http://schemas.openxmlformats.org/officeDocument/2006/relationships/image" Target="../media/image116.png"/><Relationship Id="rId4" Type="http://schemas.openxmlformats.org/officeDocument/2006/relationships/slideLayout" Target="../slideLayouts/slideLayout61.xml"/><Relationship Id="rId5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17.jpeg"/><Relationship Id="rId2" Type="http://schemas.openxmlformats.org/officeDocument/2006/relationships/image" Target="../media/image118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19.jpeg"/><Relationship Id="rId2" Type="http://schemas.openxmlformats.org/officeDocument/2006/relationships/image" Target="../media/image120.png"/><Relationship Id="rId3" Type="http://schemas.openxmlformats.org/officeDocument/2006/relationships/slideLayout" Target="../slideLayouts/slideLayout73.xml"/><Relationship Id="rId4" Type="http://schemas.openxmlformats.org/officeDocument/2006/relationships/notesSlide" Target="../notesSlides/notesSlide3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1825920" y="1154880"/>
            <a:ext cx="5489640" cy="142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8800" spc="32" strike="noStrike">
                <a:solidFill>
                  <a:srgbClr val="ff0000"/>
                </a:solidFill>
                <a:latin typeface="Arial"/>
                <a:ea typeface="DejaVu Sans"/>
              </a:rPr>
              <a:t>Разминка</a:t>
            </a:r>
            <a:endParaRPr b="0" lang="ru-RU" sz="8800" spc="-1" strike="noStrike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457200" y="9360"/>
            <a:ext cx="822888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CustomShape 1"/>
          <p:cNvSpPr/>
          <p:nvPr/>
        </p:nvSpPr>
        <p:spPr>
          <a:xfrm>
            <a:off x="0" y="743400"/>
            <a:ext cx="91414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Графика в Python.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386" name="CustomShape 2"/>
          <p:cNvSpPr/>
          <p:nvPr/>
        </p:nvSpPr>
        <p:spPr>
          <a:xfrm>
            <a:off x="470160" y="1203120"/>
            <a:ext cx="8581680" cy="10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С помощью 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графики в Python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 можно рисовать фигуры и изображения, создавать анимацию, визуализировать математические вычисления в Python.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387" name="CustomShape 3"/>
          <p:cNvSpPr/>
          <p:nvPr/>
        </p:nvSpPr>
        <p:spPr>
          <a:xfrm>
            <a:off x="514800" y="2718360"/>
            <a:ext cx="405468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В программах python можно использовать элементы графики в компьютерных играх.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388" name="Picture 2" descr=""/>
          <p:cNvPicPr/>
          <p:nvPr/>
        </p:nvPicPr>
        <p:blipFill>
          <a:blip r:embed="rId2"/>
          <a:stretch/>
        </p:blipFill>
        <p:spPr>
          <a:xfrm>
            <a:off x="4367520" y="2219040"/>
            <a:ext cx="4684320" cy="2835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537120" y="84204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390" name="CustomShape 2"/>
          <p:cNvSpPr/>
          <p:nvPr/>
        </p:nvSpPr>
        <p:spPr>
          <a:xfrm>
            <a:off x="6579360" y="990720"/>
            <a:ext cx="2529000" cy="51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Исполнитель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391" name="Picture 2" descr=""/>
          <p:cNvPicPr/>
          <p:nvPr/>
        </p:nvPicPr>
        <p:blipFill>
          <a:blip r:embed="rId2"/>
          <a:stretch/>
        </p:blipFill>
        <p:spPr>
          <a:xfrm>
            <a:off x="5631120" y="1825560"/>
            <a:ext cx="3496320" cy="1965960"/>
          </a:xfrm>
          <a:prstGeom prst="rect">
            <a:avLst/>
          </a:prstGeom>
          <a:ln w="0">
            <a:noFill/>
          </a:ln>
        </p:spPr>
      </p:pic>
      <p:sp>
        <p:nvSpPr>
          <p:cNvPr id="392" name="CustomShape 3"/>
          <p:cNvSpPr/>
          <p:nvPr/>
        </p:nvSpPr>
        <p:spPr>
          <a:xfrm>
            <a:off x="8261280" y="1474920"/>
            <a:ext cx="108720" cy="698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000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3" name="CustomShape 4"/>
          <p:cNvSpPr/>
          <p:nvPr/>
        </p:nvSpPr>
        <p:spPr>
          <a:xfrm>
            <a:off x="722880" y="1929960"/>
            <a:ext cx="4671360" cy="94140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import turtle 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274e13"/>
                </a:solidFill>
                <a:latin typeface="Calibri"/>
                <a:ea typeface="DejaVu Sans"/>
              </a:rPr>
              <a:t># подключаем модуль turtle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394" name="Рисунок 18" descr=""/>
          <p:cNvPicPr/>
          <p:nvPr/>
        </p:nvPicPr>
        <p:blipFill>
          <a:blip r:embed="rId3"/>
          <a:srcRect l="1694" t="12347" r="88412" b="69819"/>
          <a:stretch/>
        </p:blipFill>
        <p:spPr>
          <a:xfrm>
            <a:off x="238680" y="240696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395" name="Picture 2" descr=""/>
          <p:cNvPicPr/>
          <p:nvPr/>
        </p:nvPicPr>
        <p:blipFill>
          <a:blip r:embed="rId4"/>
          <a:stretch/>
        </p:blipFill>
        <p:spPr>
          <a:xfrm>
            <a:off x="238680" y="1952280"/>
            <a:ext cx="384840" cy="28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0" dur="indefinite" restart="never" nodeType="tmRoot">
          <p:childTnLst>
            <p:seq>
              <p:cTn id="101" dur="indefinite" nodeType="mainSeq">
                <p:childTnLst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afterEffect" fill="hold" presetClass="entr" presetID="1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nodeType="withEffect" fill="hold" presetClass="entr" presetID="1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ustomShape 1"/>
          <p:cNvSpPr/>
          <p:nvPr/>
        </p:nvSpPr>
        <p:spPr>
          <a:xfrm>
            <a:off x="979200" y="1229400"/>
            <a:ext cx="7951320" cy="69804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turtle.reset()          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приводим черепашку в начальное положение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397" name="Picture 2" descr=""/>
          <p:cNvPicPr/>
          <p:nvPr/>
        </p:nvPicPr>
        <p:blipFill>
          <a:blip r:embed="rId2"/>
          <a:stretch/>
        </p:blipFill>
        <p:spPr>
          <a:xfrm>
            <a:off x="656280" y="2173680"/>
            <a:ext cx="8046720" cy="2220840"/>
          </a:xfrm>
          <a:prstGeom prst="rect">
            <a:avLst/>
          </a:prstGeom>
          <a:ln w="0">
            <a:noFill/>
          </a:ln>
        </p:spPr>
      </p:pic>
      <p:sp>
        <p:nvSpPr>
          <p:cNvPr id="398" name="CustomShape 2"/>
          <p:cNvSpPr/>
          <p:nvPr/>
        </p:nvSpPr>
        <p:spPr>
          <a:xfrm>
            <a:off x="3708000" y="2067840"/>
            <a:ext cx="2733840" cy="1215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ff000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99" name="Рисунок 13" descr=""/>
          <p:cNvPicPr/>
          <p:nvPr/>
        </p:nvPicPr>
        <p:blipFill>
          <a:blip r:embed="rId3"/>
          <a:srcRect l="1694" t="12347" r="88412" b="69819"/>
          <a:stretch/>
        </p:blipFill>
        <p:spPr>
          <a:xfrm>
            <a:off x="510840" y="153216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00" name="Picture 2" descr=""/>
          <p:cNvPicPr/>
          <p:nvPr/>
        </p:nvPicPr>
        <p:blipFill>
          <a:blip r:embed="rId4"/>
          <a:stretch/>
        </p:blipFill>
        <p:spPr>
          <a:xfrm>
            <a:off x="467280" y="124236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01" name="CustomShape 3"/>
          <p:cNvSpPr/>
          <p:nvPr/>
        </p:nvSpPr>
        <p:spPr>
          <a:xfrm>
            <a:off x="1591920" y="74340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02" name="CustomShape 4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755640" y="1282680"/>
            <a:ext cx="8167320" cy="39312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“стиль”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меняем внешний вид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04" name="Picture 2" descr=""/>
          <p:cNvPicPr/>
          <p:nvPr/>
        </p:nvPicPr>
        <p:blipFill>
          <a:blip r:embed="rId2"/>
          <a:stretch/>
        </p:blipFill>
        <p:spPr>
          <a:xfrm>
            <a:off x="527760" y="1918440"/>
            <a:ext cx="1123560" cy="2810160"/>
          </a:xfrm>
          <a:prstGeom prst="rect">
            <a:avLst/>
          </a:prstGeom>
          <a:ln w="0">
            <a:noFill/>
          </a:ln>
        </p:spPr>
      </p:pic>
      <p:pic>
        <p:nvPicPr>
          <p:cNvPr id="405" name="Picture 3" descr=""/>
          <p:cNvPicPr/>
          <p:nvPr/>
        </p:nvPicPr>
        <p:blipFill>
          <a:blip r:embed="rId3"/>
          <a:stretch/>
        </p:blipFill>
        <p:spPr>
          <a:xfrm>
            <a:off x="6996960" y="1731960"/>
            <a:ext cx="1500480" cy="3409560"/>
          </a:xfrm>
          <a:prstGeom prst="rect">
            <a:avLst/>
          </a:prstGeom>
          <a:ln w="0">
            <a:noFill/>
          </a:ln>
        </p:spPr>
      </p:pic>
      <p:sp>
        <p:nvSpPr>
          <p:cNvPr id="406" name="CustomShape 2"/>
          <p:cNvSpPr/>
          <p:nvPr/>
        </p:nvSpPr>
        <p:spPr>
          <a:xfrm>
            <a:off x="2484720" y="4098600"/>
            <a:ext cx="36698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turtle.shape('circle')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07" name="CustomShape 3"/>
          <p:cNvSpPr/>
          <p:nvPr/>
        </p:nvSpPr>
        <p:spPr>
          <a:xfrm>
            <a:off x="2305440" y="2034000"/>
            <a:ext cx="384948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turtle.shape('square')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08" name="CustomShape 4"/>
          <p:cNvSpPr/>
          <p:nvPr/>
        </p:nvSpPr>
        <p:spPr>
          <a:xfrm>
            <a:off x="2448720" y="3125160"/>
            <a:ext cx="374184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turtle.shape("turtle")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09" name="Рисунок 15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140400" y="153288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10" name="Picture 2" descr=""/>
          <p:cNvPicPr/>
          <p:nvPr/>
        </p:nvPicPr>
        <p:blipFill>
          <a:blip r:embed="rId5"/>
          <a:stretch/>
        </p:blipFill>
        <p:spPr>
          <a:xfrm>
            <a:off x="140400" y="124344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11" name="CustomShape 5"/>
          <p:cNvSpPr/>
          <p:nvPr/>
        </p:nvSpPr>
        <p:spPr>
          <a:xfrm>
            <a:off x="1626120" y="80028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12" name="CustomShape 6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9" dur="indefinite" restart="never" nodeType="tmRoot">
          <p:childTnLst>
            <p:seq>
              <p:cTn id="120" dur="indefinite" nodeType="mainSeq">
                <p:childTnLst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CustomShape 1"/>
          <p:cNvSpPr/>
          <p:nvPr/>
        </p:nvSpPr>
        <p:spPr>
          <a:xfrm>
            <a:off x="668880" y="1212840"/>
            <a:ext cx="8311320" cy="39312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“стиль”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меняем внешний вид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14" name="CustomShape 2"/>
          <p:cNvSpPr/>
          <p:nvPr/>
        </p:nvSpPr>
        <p:spPr>
          <a:xfrm>
            <a:off x="2459160" y="4388400"/>
            <a:ext cx="381492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turtle.shape('classic')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15" name="CustomShape 3"/>
          <p:cNvSpPr/>
          <p:nvPr/>
        </p:nvSpPr>
        <p:spPr>
          <a:xfrm>
            <a:off x="2474640" y="1914120"/>
            <a:ext cx="384948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turtle.shape("arrow")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16" name="CustomShape 4"/>
          <p:cNvSpPr/>
          <p:nvPr/>
        </p:nvSpPr>
        <p:spPr>
          <a:xfrm>
            <a:off x="2324880" y="3071880"/>
            <a:ext cx="408384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turtle.shape('triangle')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17" name="Picture 2" descr=""/>
          <p:cNvPicPr/>
          <p:nvPr/>
        </p:nvPicPr>
        <p:blipFill>
          <a:blip r:embed="rId2"/>
          <a:stretch/>
        </p:blipFill>
        <p:spPr>
          <a:xfrm>
            <a:off x="887040" y="1620000"/>
            <a:ext cx="1141920" cy="3270600"/>
          </a:xfrm>
          <a:prstGeom prst="rect">
            <a:avLst/>
          </a:prstGeom>
          <a:ln w="0">
            <a:noFill/>
          </a:ln>
        </p:spPr>
      </p:pic>
      <p:pic>
        <p:nvPicPr>
          <p:cNvPr id="418" name="Picture 3" descr=""/>
          <p:cNvPicPr/>
          <p:nvPr/>
        </p:nvPicPr>
        <p:blipFill>
          <a:blip r:embed="rId3"/>
          <a:stretch/>
        </p:blipFill>
        <p:spPr>
          <a:xfrm>
            <a:off x="6945120" y="1696680"/>
            <a:ext cx="1470240" cy="3436560"/>
          </a:xfrm>
          <a:prstGeom prst="rect">
            <a:avLst/>
          </a:prstGeom>
          <a:ln w="0">
            <a:noFill/>
          </a:ln>
        </p:spPr>
      </p:pic>
      <p:pic>
        <p:nvPicPr>
          <p:cNvPr id="419" name="Рисунок 12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140400" y="140400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20" name="Picture 2" descr=""/>
          <p:cNvPicPr/>
          <p:nvPr/>
        </p:nvPicPr>
        <p:blipFill>
          <a:blip r:embed="rId5"/>
          <a:stretch/>
        </p:blipFill>
        <p:spPr>
          <a:xfrm>
            <a:off x="140400" y="111456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21" name="CustomShape 5"/>
          <p:cNvSpPr/>
          <p:nvPr/>
        </p:nvSpPr>
        <p:spPr>
          <a:xfrm>
            <a:off x="1591920" y="74340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22" name="CustomShape 6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/>
          <p:cNvSpPr/>
          <p:nvPr/>
        </p:nvSpPr>
        <p:spPr>
          <a:xfrm>
            <a:off x="683640" y="1156320"/>
            <a:ext cx="8350560" cy="39312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размер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устанавливаем размер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24" name="CustomShape 2"/>
          <p:cNvSpPr/>
          <p:nvPr/>
        </p:nvSpPr>
        <p:spPr>
          <a:xfrm>
            <a:off x="305280" y="4245480"/>
            <a:ext cx="26082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8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25" name="CustomShape 3"/>
          <p:cNvSpPr/>
          <p:nvPr/>
        </p:nvSpPr>
        <p:spPr>
          <a:xfrm>
            <a:off x="306720" y="2007720"/>
            <a:ext cx="351972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import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turtle.shape('circle')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26" name="CustomShape 4"/>
          <p:cNvSpPr/>
          <p:nvPr/>
        </p:nvSpPr>
        <p:spPr>
          <a:xfrm>
            <a:off x="305280" y="3200040"/>
            <a:ext cx="341856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4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27" name="Picture 2" descr=""/>
          <p:cNvPicPr/>
          <p:nvPr/>
        </p:nvPicPr>
        <p:blipFill>
          <a:blip r:embed="rId2"/>
          <a:stretch/>
        </p:blipFill>
        <p:spPr>
          <a:xfrm>
            <a:off x="3947760" y="1746000"/>
            <a:ext cx="1821600" cy="1782360"/>
          </a:xfrm>
          <a:prstGeom prst="rect">
            <a:avLst/>
          </a:prstGeom>
          <a:ln w="0">
            <a:noFill/>
          </a:ln>
        </p:spPr>
      </p:pic>
      <p:pic>
        <p:nvPicPr>
          <p:cNvPr id="428" name="Picture 4" descr=""/>
          <p:cNvPicPr/>
          <p:nvPr/>
        </p:nvPicPr>
        <p:blipFill>
          <a:blip r:embed="rId3"/>
          <a:stretch/>
        </p:blipFill>
        <p:spPr>
          <a:xfrm>
            <a:off x="5325840" y="2210760"/>
            <a:ext cx="1773360" cy="1735200"/>
          </a:xfrm>
          <a:prstGeom prst="rect">
            <a:avLst/>
          </a:prstGeom>
          <a:ln w="0">
            <a:noFill/>
          </a:ln>
        </p:spPr>
      </p:pic>
      <p:pic>
        <p:nvPicPr>
          <p:cNvPr id="429" name="Picture 6" descr=""/>
          <p:cNvPicPr/>
          <p:nvPr/>
        </p:nvPicPr>
        <p:blipFill>
          <a:blip r:embed="rId4"/>
          <a:stretch/>
        </p:blipFill>
        <p:spPr>
          <a:xfrm>
            <a:off x="6732360" y="2716200"/>
            <a:ext cx="2197800" cy="2293200"/>
          </a:xfrm>
          <a:prstGeom prst="rect">
            <a:avLst/>
          </a:prstGeom>
          <a:ln w="0">
            <a:noFill/>
          </a:ln>
        </p:spPr>
      </p:pic>
      <p:pic>
        <p:nvPicPr>
          <p:cNvPr id="430" name="Рисунок 12" descr=""/>
          <p:cNvPicPr/>
          <p:nvPr/>
        </p:nvPicPr>
        <p:blipFill>
          <a:blip r:embed="rId5"/>
          <a:srcRect l="1694" t="12347" r="88412" b="69819"/>
          <a:stretch/>
        </p:blipFill>
        <p:spPr>
          <a:xfrm>
            <a:off x="151560" y="124848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31" name="Picture 2" descr=""/>
          <p:cNvPicPr/>
          <p:nvPr/>
        </p:nvPicPr>
        <p:blipFill>
          <a:blip r:embed="rId6"/>
          <a:stretch/>
        </p:blipFill>
        <p:spPr>
          <a:xfrm>
            <a:off x="151560" y="95904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32" name="CustomShape 5"/>
          <p:cNvSpPr/>
          <p:nvPr/>
        </p:nvSpPr>
        <p:spPr>
          <a:xfrm>
            <a:off x="1591920" y="74340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33" name="CustomShape 6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778320" y="1171800"/>
            <a:ext cx="8278560" cy="39312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размер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устанавливаем размер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5" name="CustomShape 2"/>
          <p:cNvSpPr/>
          <p:nvPr/>
        </p:nvSpPr>
        <p:spPr>
          <a:xfrm>
            <a:off x="347400" y="3806640"/>
            <a:ext cx="34185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7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6" name="CustomShape 3"/>
          <p:cNvSpPr/>
          <p:nvPr/>
        </p:nvSpPr>
        <p:spPr>
          <a:xfrm>
            <a:off x="306360" y="1963080"/>
            <a:ext cx="395784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import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turtle.shape('square')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7" name="CustomShape 4"/>
          <p:cNvSpPr/>
          <p:nvPr/>
        </p:nvSpPr>
        <p:spPr>
          <a:xfrm>
            <a:off x="342360" y="3158280"/>
            <a:ext cx="3418560" cy="393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5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38" name="Picture 2" descr=""/>
          <p:cNvPicPr/>
          <p:nvPr/>
        </p:nvPicPr>
        <p:blipFill>
          <a:blip r:embed="rId2"/>
          <a:stretch/>
        </p:blipFill>
        <p:spPr>
          <a:xfrm>
            <a:off x="4513680" y="1657440"/>
            <a:ext cx="1748160" cy="1591200"/>
          </a:xfrm>
          <a:prstGeom prst="rect">
            <a:avLst/>
          </a:prstGeom>
          <a:ln w="0">
            <a:noFill/>
          </a:ln>
        </p:spPr>
      </p:pic>
      <p:pic>
        <p:nvPicPr>
          <p:cNvPr id="439" name="Picture 4" descr=""/>
          <p:cNvPicPr/>
          <p:nvPr/>
        </p:nvPicPr>
        <p:blipFill>
          <a:blip r:embed="rId3"/>
          <a:stretch/>
        </p:blipFill>
        <p:spPr>
          <a:xfrm>
            <a:off x="5741280" y="2337120"/>
            <a:ext cx="1801440" cy="1639800"/>
          </a:xfrm>
          <a:prstGeom prst="rect">
            <a:avLst/>
          </a:prstGeom>
          <a:ln w="0">
            <a:noFill/>
          </a:ln>
        </p:spPr>
      </p:pic>
      <p:pic>
        <p:nvPicPr>
          <p:cNvPr id="440" name="Picture 6" descr=""/>
          <p:cNvPicPr/>
          <p:nvPr/>
        </p:nvPicPr>
        <p:blipFill>
          <a:blip r:embed="rId4"/>
          <a:stretch/>
        </p:blipFill>
        <p:spPr>
          <a:xfrm>
            <a:off x="7117200" y="3220200"/>
            <a:ext cx="1939320" cy="1765440"/>
          </a:xfrm>
          <a:prstGeom prst="rect">
            <a:avLst/>
          </a:prstGeom>
          <a:ln w="0">
            <a:noFill/>
          </a:ln>
        </p:spPr>
      </p:pic>
      <p:sp>
        <p:nvSpPr>
          <p:cNvPr id="441" name="CustomShape 5"/>
          <p:cNvSpPr/>
          <p:nvPr/>
        </p:nvSpPr>
        <p:spPr>
          <a:xfrm>
            <a:off x="378000" y="4516200"/>
            <a:ext cx="50832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Изменение размера пропорционально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42" name="Рисунок 16" descr=""/>
          <p:cNvPicPr/>
          <p:nvPr/>
        </p:nvPicPr>
        <p:blipFill>
          <a:blip r:embed="rId5"/>
          <a:srcRect l="1694" t="12347" r="88412" b="69819"/>
          <a:stretch/>
        </p:blipFill>
        <p:spPr>
          <a:xfrm>
            <a:off x="213840" y="135252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43" name="Picture 2" descr=""/>
          <p:cNvPicPr/>
          <p:nvPr/>
        </p:nvPicPr>
        <p:blipFill>
          <a:blip r:embed="rId6"/>
          <a:stretch/>
        </p:blipFill>
        <p:spPr>
          <a:xfrm>
            <a:off x="213840" y="106308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44" name="CustomShape 6"/>
          <p:cNvSpPr/>
          <p:nvPr/>
        </p:nvSpPr>
        <p:spPr>
          <a:xfrm>
            <a:off x="1591920" y="74340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45" name="CustomShape 7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554760" y="1118880"/>
            <a:ext cx="8422560" cy="69804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высота, ширина, контур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  </a:t>
            </a:r>
            <a:endParaRPr b="0" lang="ru-RU" sz="2000" spc="-1" strike="noStrike">
              <a:latin typeface="Arial"/>
            </a:endParaRPr>
          </a:p>
          <a:p>
            <a:pPr marL="3139920"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устанавливаем размер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47" name="CustomShape 2"/>
          <p:cNvSpPr/>
          <p:nvPr/>
        </p:nvSpPr>
        <p:spPr>
          <a:xfrm>
            <a:off x="347400" y="3806640"/>
            <a:ext cx="42044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5,10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48" name="CustomShape 3"/>
          <p:cNvSpPr/>
          <p:nvPr/>
        </p:nvSpPr>
        <p:spPr>
          <a:xfrm>
            <a:off x="250920" y="2211840"/>
            <a:ext cx="395784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import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turtle.shape('square')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49" name="Picture 2" descr=""/>
          <p:cNvPicPr/>
          <p:nvPr/>
        </p:nvPicPr>
        <p:blipFill>
          <a:blip r:embed="rId2"/>
          <a:stretch/>
        </p:blipFill>
        <p:spPr>
          <a:xfrm>
            <a:off x="4742280" y="1845000"/>
            <a:ext cx="2732400" cy="1722600"/>
          </a:xfrm>
          <a:prstGeom prst="rect">
            <a:avLst/>
          </a:prstGeom>
          <a:ln w="0">
            <a:noFill/>
          </a:ln>
        </p:spPr>
      </p:pic>
      <p:pic>
        <p:nvPicPr>
          <p:cNvPr id="450" name="Picture 4" descr=""/>
          <p:cNvPicPr/>
          <p:nvPr/>
        </p:nvPicPr>
        <p:blipFill>
          <a:blip r:embed="rId3"/>
          <a:stretch/>
        </p:blipFill>
        <p:spPr>
          <a:xfrm>
            <a:off x="5884920" y="3002400"/>
            <a:ext cx="3182040" cy="2006280"/>
          </a:xfrm>
          <a:prstGeom prst="rect">
            <a:avLst/>
          </a:prstGeom>
          <a:ln w="0">
            <a:noFill/>
          </a:ln>
        </p:spPr>
      </p:pic>
      <p:pic>
        <p:nvPicPr>
          <p:cNvPr id="451" name="Рисунок 17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87480" y="140868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52" name="Picture 2" descr=""/>
          <p:cNvPicPr/>
          <p:nvPr/>
        </p:nvPicPr>
        <p:blipFill>
          <a:blip r:embed="rId5"/>
          <a:stretch/>
        </p:blipFill>
        <p:spPr>
          <a:xfrm>
            <a:off x="87480" y="111888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53" name="CustomShape 4"/>
          <p:cNvSpPr/>
          <p:nvPr/>
        </p:nvSpPr>
        <p:spPr>
          <a:xfrm>
            <a:off x="1591920" y="74340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CustomShape 1"/>
          <p:cNvSpPr/>
          <p:nvPr/>
        </p:nvSpPr>
        <p:spPr>
          <a:xfrm>
            <a:off x="468360" y="3592080"/>
            <a:ext cx="389052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reset()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55" name="CustomShape 2"/>
          <p:cNvSpPr/>
          <p:nvPr/>
        </p:nvSpPr>
        <p:spPr>
          <a:xfrm>
            <a:off x="434520" y="1753200"/>
            <a:ext cx="395784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import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turtle.shape("arrow")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56" name="CustomShape 3"/>
          <p:cNvSpPr/>
          <p:nvPr/>
        </p:nvSpPr>
        <p:spPr>
          <a:xfrm>
            <a:off x="2060640" y="830160"/>
            <a:ext cx="3559320" cy="4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DejaVu Sans"/>
              </a:rPr>
              <a:t>Меняем внешний вид: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457" name="Picture 6" descr=""/>
          <p:cNvPicPr/>
          <p:nvPr/>
        </p:nvPicPr>
        <p:blipFill>
          <a:blip r:embed="rId2"/>
          <a:stretch/>
        </p:blipFill>
        <p:spPr>
          <a:xfrm>
            <a:off x="4898520" y="1624320"/>
            <a:ext cx="2651400" cy="1671480"/>
          </a:xfrm>
          <a:prstGeom prst="rect">
            <a:avLst/>
          </a:prstGeom>
          <a:ln w="0">
            <a:noFill/>
          </a:ln>
        </p:spPr>
      </p:pic>
      <p:pic>
        <p:nvPicPr>
          <p:cNvPr id="458" name="Picture 7" descr=""/>
          <p:cNvPicPr/>
          <p:nvPr/>
        </p:nvPicPr>
        <p:blipFill>
          <a:blip r:embed="rId3"/>
          <a:stretch/>
        </p:blipFill>
        <p:spPr>
          <a:xfrm>
            <a:off x="6000840" y="3127320"/>
            <a:ext cx="2957760" cy="1864800"/>
          </a:xfrm>
          <a:prstGeom prst="rect">
            <a:avLst/>
          </a:prstGeom>
          <a:ln w="0">
            <a:noFill/>
          </a:ln>
        </p:spPr>
      </p:pic>
      <p:sp>
        <p:nvSpPr>
          <p:cNvPr id="459" name="CustomShape 4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CustomShape 1"/>
          <p:cNvSpPr/>
          <p:nvPr/>
        </p:nvSpPr>
        <p:spPr>
          <a:xfrm>
            <a:off x="683640" y="1326600"/>
            <a:ext cx="8350560" cy="69804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turtle.color('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цвет контура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','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цвет заливки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')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установка цветовой гаммы исполнителя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61" name="CustomShape 2"/>
          <p:cNvSpPr/>
          <p:nvPr/>
        </p:nvSpPr>
        <p:spPr>
          <a:xfrm>
            <a:off x="412920" y="4085640"/>
            <a:ext cx="42044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turtle.shapesize(5,10,5)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62" name="CustomShape 3"/>
          <p:cNvSpPr/>
          <p:nvPr/>
        </p:nvSpPr>
        <p:spPr>
          <a:xfrm>
            <a:off x="394920" y="2445480"/>
            <a:ext cx="422244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turtle.color('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blue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','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orange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')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turtle.shapesize(5,10)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63" name="Picture 3" descr=""/>
          <p:cNvPicPr/>
          <p:nvPr/>
        </p:nvPicPr>
        <p:blipFill>
          <a:blip r:embed="rId2"/>
          <a:stretch/>
        </p:blipFill>
        <p:spPr>
          <a:xfrm>
            <a:off x="5436000" y="3614400"/>
            <a:ext cx="2807280" cy="1341000"/>
          </a:xfrm>
          <a:prstGeom prst="rect">
            <a:avLst/>
          </a:prstGeom>
          <a:ln w="0">
            <a:noFill/>
          </a:ln>
        </p:spPr>
      </p:pic>
      <p:pic>
        <p:nvPicPr>
          <p:cNvPr id="464" name="Picture 2" descr=""/>
          <p:cNvPicPr/>
          <p:nvPr/>
        </p:nvPicPr>
        <p:blipFill>
          <a:blip r:embed="rId3"/>
          <a:stretch/>
        </p:blipFill>
        <p:spPr>
          <a:xfrm>
            <a:off x="5436000" y="2127960"/>
            <a:ext cx="2807280" cy="1341000"/>
          </a:xfrm>
          <a:prstGeom prst="rect">
            <a:avLst/>
          </a:prstGeom>
          <a:ln w="0">
            <a:noFill/>
          </a:ln>
        </p:spPr>
      </p:pic>
      <p:pic>
        <p:nvPicPr>
          <p:cNvPr id="465" name="Рисунок 14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151200" y="154152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66" name="Picture 2" descr=""/>
          <p:cNvPicPr/>
          <p:nvPr/>
        </p:nvPicPr>
        <p:blipFill>
          <a:blip r:embed="rId5"/>
          <a:stretch/>
        </p:blipFill>
        <p:spPr>
          <a:xfrm>
            <a:off x="151200" y="125172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67" name="CustomShape 4"/>
          <p:cNvSpPr/>
          <p:nvPr/>
        </p:nvSpPr>
        <p:spPr>
          <a:xfrm>
            <a:off x="2060640" y="830160"/>
            <a:ext cx="3559320" cy="4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DejaVu Sans"/>
              </a:rPr>
              <a:t>Меняем внешний вид: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82" name="Picture 2" descr=""/>
          <p:cNvPicPr/>
          <p:nvPr/>
        </p:nvPicPr>
        <p:blipFill>
          <a:blip r:embed="rId2"/>
          <a:stretch/>
        </p:blipFill>
        <p:spPr>
          <a:xfrm>
            <a:off x="3669480" y="1367640"/>
            <a:ext cx="1802520" cy="1802880"/>
          </a:xfrm>
          <a:prstGeom prst="rect">
            <a:avLst/>
          </a:prstGeom>
          <a:ln w="0">
            <a:noFill/>
          </a:ln>
        </p:spPr>
      </p:pic>
      <p:pic>
        <p:nvPicPr>
          <p:cNvPr id="283" name="Picture 4" descr=""/>
          <p:cNvPicPr/>
          <p:nvPr/>
        </p:nvPicPr>
        <p:blipFill>
          <a:blip r:embed="rId3"/>
          <a:stretch/>
        </p:blipFill>
        <p:spPr>
          <a:xfrm>
            <a:off x="788760" y="1417680"/>
            <a:ext cx="1902600" cy="1702800"/>
          </a:xfrm>
          <a:prstGeom prst="rect">
            <a:avLst/>
          </a:prstGeom>
          <a:ln w="0">
            <a:noFill/>
          </a:ln>
        </p:spPr>
      </p:pic>
      <p:pic>
        <p:nvPicPr>
          <p:cNvPr id="284" name="Picture 6" descr=""/>
          <p:cNvPicPr/>
          <p:nvPr/>
        </p:nvPicPr>
        <p:blipFill>
          <a:blip r:embed="rId4"/>
          <a:stretch/>
        </p:blipFill>
        <p:spPr>
          <a:xfrm>
            <a:off x="275616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285" name="Picture 6" descr=""/>
          <p:cNvPicPr/>
          <p:nvPr/>
        </p:nvPicPr>
        <p:blipFill>
          <a:blip r:embed="rId5"/>
          <a:stretch/>
        </p:blipFill>
        <p:spPr>
          <a:xfrm>
            <a:off x="301824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286" name="Picture 6" descr=""/>
          <p:cNvPicPr/>
          <p:nvPr/>
        </p:nvPicPr>
        <p:blipFill>
          <a:blip r:embed="rId6"/>
          <a:stretch/>
        </p:blipFill>
        <p:spPr>
          <a:xfrm>
            <a:off x="326448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287" name="Picture 8" descr=""/>
          <p:cNvPicPr/>
          <p:nvPr/>
        </p:nvPicPr>
        <p:blipFill>
          <a:blip r:embed="rId7"/>
          <a:stretch/>
        </p:blipFill>
        <p:spPr>
          <a:xfrm>
            <a:off x="5328360" y="1343880"/>
            <a:ext cx="1902600" cy="1902960"/>
          </a:xfrm>
          <a:prstGeom prst="rect">
            <a:avLst/>
          </a:prstGeom>
          <a:ln w="0">
            <a:noFill/>
          </a:ln>
        </p:spPr>
      </p:pic>
      <p:pic>
        <p:nvPicPr>
          <p:cNvPr id="288" name="Picture 10" descr=""/>
          <p:cNvPicPr/>
          <p:nvPr/>
        </p:nvPicPr>
        <p:blipFill>
          <a:blip r:embed="rId8"/>
          <a:stretch/>
        </p:blipFill>
        <p:spPr>
          <a:xfrm>
            <a:off x="7246080" y="1812960"/>
            <a:ext cx="1306800" cy="1307160"/>
          </a:xfrm>
          <a:prstGeom prst="rect">
            <a:avLst/>
          </a:prstGeom>
          <a:ln w="0">
            <a:noFill/>
          </a:ln>
        </p:spPr>
      </p:pic>
      <p:pic>
        <p:nvPicPr>
          <p:cNvPr id="289" name="Picture 12" descr=""/>
          <p:cNvPicPr/>
          <p:nvPr/>
        </p:nvPicPr>
        <p:blipFill>
          <a:blip r:embed="rId9"/>
          <a:stretch/>
        </p:blipFill>
        <p:spPr>
          <a:xfrm>
            <a:off x="7598520" y="1343880"/>
            <a:ext cx="601920" cy="534960"/>
          </a:xfrm>
          <a:prstGeom prst="rect">
            <a:avLst/>
          </a:prstGeom>
          <a:ln w="0">
            <a:noFill/>
          </a:ln>
        </p:spPr>
      </p:pic>
      <p:sp>
        <p:nvSpPr>
          <p:cNvPr id="290" name="CustomShape 2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10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9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2" name="CustomShape 4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8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3" name="CustomShape 5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7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4" name="CustomShape 6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6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5" name="CustomShape 7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5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6" name="CustomShape 8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4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7" name="CustomShape 9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3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8" name="CustomShape 10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2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299" name="CustomShape 11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00" name="CustomShape 12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0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CustomShape 1"/>
          <p:cNvSpPr/>
          <p:nvPr/>
        </p:nvSpPr>
        <p:spPr>
          <a:xfrm>
            <a:off x="1888920" y="89316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Цветовая палитра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69" name="CustomShape 2"/>
          <p:cNvSpPr/>
          <p:nvPr/>
        </p:nvSpPr>
        <p:spPr>
          <a:xfrm>
            <a:off x="539640" y="1891800"/>
            <a:ext cx="3813840" cy="272952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ffff00"/>
                </a:solidFill>
                <a:latin typeface="Roboto"/>
                <a:ea typeface="DejaVu Sans"/>
              </a:rPr>
              <a:t>Yellow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жёлтый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00ff00"/>
                </a:solidFill>
                <a:latin typeface="Roboto"/>
                <a:ea typeface="DejaVu Sans"/>
              </a:rPr>
              <a:t>Green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зелёный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4a86e8"/>
                </a:solidFill>
                <a:latin typeface="Roboto"/>
                <a:ea typeface="DejaVu Sans"/>
              </a:rPr>
              <a:t>Blue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голубой, синий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b45f06"/>
                </a:solidFill>
                <a:latin typeface="Roboto"/>
                <a:ea typeface="DejaVu Sans"/>
              </a:rPr>
              <a:t>Brown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коричневый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ff0000"/>
                </a:solidFill>
                <a:latin typeface="Roboto"/>
                <a:ea typeface="DejaVu Sans"/>
              </a:rPr>
              <a:t>Red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красный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70" name="CustomShape 3"/>
          <p:cNvSpPr/>
          <p:nvPr/>
        </p:nvSpPr>
        <p:spPr>
          <a:xfrm>
            <a:off x="4716000" y="1897560"/>
            <a:ext cx="4137480" cy="275904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ff00ff"/>
                </a:solidFill>
                <a:latin typeface="Roboto"/>
                <a:ea typeface="DejaVu Sans"/>
              </a:rPr>
              <a:t>Pink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розовый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000000"/>
                </a:solidFill>
                <a:latin typeface="Roboto"/>
                <a:ea typeface="DejaVu Sans"/>
              </a:rPr>
              <a:t>Black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чёрный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Roboto"/>
                <a:ea typeface="DejaVu Sans"/>
                <a:hlinkClick r:id="rId2"/>
              </a:rPr>
              <a:t>White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белый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Roboto"/>
                <a:ea typeface="DejaVu Sans"/>
                <a:hlinkClick r:id="rId3"/>
              </a:rPr>
              <a:t>Gray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серый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599"/>
              </a:spcAft>
              <a:buNone/>
            </a:pPr>
            <a:r>
              <a:rPr b="1" lang="ru-RU" sz="2400" spc="-1" strike="noStrike">
                <a:solidFill>
                  <a:srgbClr val="ff9900"/>
                </a:solidFill>
                <a:latin typeface="Roboto"/>
                <a:ea typeface="DejaVu Sans"/>
              </a:rPr>
              <a:t>Orange</a:t>
            </a:r>
            <a:r>
              <a:rPr b="1" lang="ru-RU" sz="2400" spc="-1" strike="noStrike">
                <a:solidFill>
                  <a:srgbClr val="474a53"/>
                </a:solidFill>
                <a:latin typeface="Roboto"/>
                <a:ea typeface="DejaVu Sans"/>
              </a:rPr>
              <a:t> — оранжевый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471" name="Рисунок 15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184320" y="120492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72" name="Picture 2" descr=""/>
          <p:cNvPicPr/>
          <p:nvPr/>
        </p:nvPicPr>
        <p:blipFill>
          <a:blip r:embed="rId5"/>
          <a:stretch/>
        </p:blipFill>
        <p:spPr>
          <a:xfrm>
            <a:off x="184320" y="915480"/>
            <a:ext cx="384840" cy="28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"/>
          <p:cNvSpPr/>
          <p:nvPr/>
        </p:nvSpPr>
        <p:spPr>
          <a:xfrm>
            <a:off x="1888920" y="81576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74" name="CustomShape 2"/>
          <p:cNvSpPr/>
          <p:nvPr/>
        </p:nvSpPr>
        <p:spPr>
          <a:xfrm>
            <a:off x="683640" y="1251720"/>
            <a:ext cx="8350560" cy="39312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turtle.stamp()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 # отпечаток исполнителя на холсте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75" name="CustomShape 3"/>
          <p:cNvSpPr/>
          <p:nvPr/>
        </p:nvSpPr>
        <p:spPr>
          <a:xfrm>
            <a:off x="789840" y="2777040"/>
            <a:ext cx="35010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'red'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,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'green'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76" name="CustomShape 4"/>
          <p:cNvSpPr/>
          <p:nvPr/>
        </p:nvSpPr>
        <p:spPr>
          <a:xfrm>
            <a:off x="738000" y="2006640"/>
            <a:ext cx="3885840" cy="69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e46c0a"/>
                </a:solidFill>
                <a:latin typeface="Arial"/>
                <a:ea typeface="DejaVu Sans"/>
              </a:rPr>
              <a:t>import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'square'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77" name="CustomShape 5"/>
          <p:cNvSpPr/>
          <p:nvPr/>
        </p:nvSpPr>
        <p:spPr>
          <a:xfrm>
            <a:off x="855720" y="3352320"/>
            <a:ext cx="3120840" cy="69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turtle.shapesize(15,15,5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78" name="CustomShape 6"/>
          <p:cNvSpPr/>
          <p:nvPr/>
        </p:nvSpPr>
        <p:spPr>
          <a:xfrm>
            <a:off x="789840" y="3918240"/>
            <a:ext cx="27356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stamp()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79" name="CustomShape 7"/>
          <p:cNvSpPr/>
          <p:nvPr/>
        </p:nvSpPr>
        <p:spPr>
          <a:xfrm>
            <a:off x="855720" y="4438080"/>
            <a:ext cx="30798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'circle'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80" name="Picture 3" descr=""/>
          <p:cNvPicPr/>
          <p:nvPr/>
        </p:nvPicPr>
        <p:blipFill>
          <a:blip r:embed="rId2"/>
          <a:stretch/>
        </p:blipFill>
        <p:spPr>
          <a:xfrm>
            <a:off x="6577920" y="1652040"/>
            <a:ext cx="1249920" cy="1384560"/>
          </a:xfrm>
          <a:prstGeom prst="rect">
            <a:avLst/>
          </a:prstGeom>
          <a:ln w="0">
            <a:noFill/>
          </a:ln>
        </p:spPr>
      </p:pic>
      <p:pic>
        <p:nvPicPr>
          <p:cNvPr id="481" name="Picture 4" descr=""/>
          <p:cNvPicPr/>
          <p:nvPr/>
        </p:nvPicPr>
        <p:blipFill>
          <a:blip r:embed="rId3"/>
          <a:stretch/>
        </p:blipFill>
        <p:spPr>
          <a:xfrm>
            <a:off x="5250240" y="3266280"/>
            <a:ext cx="1572120" cy="1702440"/>
          </a:xfrm>
          <a:prstGeom prst="rect">
            <a:avLst/>
          </a:prstGeom>
          <a:ln w="0">
            <a:noFill/>
          </a:ln>
        </p:spPr>
      </p:pic>
      <p:pic>
        <p:nvPicPr>
          <p:cNvPr id="482" name="Picture 5" descr=""/>
          <p:cNvPicPr/>
          <p:nvPr/>
        </p:nvPicPr>
        <p:blipFill>
          <a:blip r:embed="rId4"/>
          <a:stretch/>
        </p:blipFill>
        <p:spPr>
          <a:xfrm>
            <a:off x="7122240" y="3266280"/>
            <a:ext cx="1572120" cy="1702440"/>
          </a:xfrm>
          <a:prstGeom prst="rect">
            <a:avLst/>
          </a:prstGeom>
          <a:ln w="0">
            <a:noFill/>
          </a:ln>
        </p:spPr>
      </p:pic>
      <p:pic>
        <p:nvPicPr>
          <p:cNvPr id="483" name="Picture 2" descr=""/>
          <p:cNvPicPr/>
          <p:nvPr/>
        </p:nvPicPr>
        <p:blipFill>
          <a:blip r:embed="rId5"/>
          <a:stretch/>
        </p:blipFill>
        <p:spPr>
          <a:xfrm>
            <a:off x="5213160" y="1667160"/>
            <a:ext cx="1249920" cy="1384560"/>
          </a:xfrm>
          <a:prstGeom prst="rect">
            <a:avLst/>
          </a:prstGeom>
          <a:ln w="0">
            <a:noFill/>
          </a:ln>
        </p:spPr>
      </p:pic>
      <p:pic>
        <p:nvPicPr>
          <p:cNvPr id="484" name="Рисунок 16" descr=""/>
          <p:cNvPicPr/>
          <p:nvPr/>
        </p:nvPicPr>
        <p:blipFill>
          <a:blip r:embed="rId6"/>
          <a:srcRect l="1694" t="12347" r="88412" b="69819"/>
          <a:stretch/>
        </p:blipFill>
        <p:spPr>
          <a:xfrm>
            <a:off x="131400" y="145908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85" name="Picture 2" descr=""/>
          <p:cNvPicPr/>
          <p:nvPr/>
        </p:nvPicPr>
        <p:blipFill>
          <a:blip r:embed="rId7"/>
          <a:stretch/>
        </p:blipFill>
        <p:spPr>
          <a:xfrm>
            <a:off x="131400" y="1169280"/>
            <a:ext cx="384840" cy="28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8" dur="indefinite" restart="never" nodeType="tmRoot">
          <p:childTnLst>
            <p:seq>
              <p:cTn id="159" dur="indefinite" nodeType="mainSeq">
                <p:childTnLst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1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CustomShape 1"/>
          <p:cNvSpPr/>
          <p:nvPr/>
        </p:nvSpPr>
        <p:spPr>
          <a:xfrm>
            <a:off x="611640" y="1125360"/>
            <a:ext cx="8422560" cy="69804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turtle.left(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угол поворота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    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                              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поворот влево на N градусов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87" name="CustomShape 2"/>
          <p:cNvSpPr/>
          <p:nvPr/>
        </p:nvSpPr>
        <p:spPr>
          <a:xfrm>
            <a:off x="263160" y="2091960"/>
            <a:ext cx="3506040" cy="1308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e46c0a"/>
                </a:solidFill>
                <a:latin typeface="Arial"/>
                <a:ea typeface="DejaVu Sans"/>
              </a:rPr>
              <a:t>import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'square'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'Red'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turtle.shapesize(5,10,1)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88" name="CustomShape 3"/>
          <p:cNvSpPr/>
          <p:nvPr/>
        </p:nvSpPr>
        <p:spPr>
          <a:xfrm>
            <a:off x="281520" y="3625560"/>
            <a:ext cx="3553200" cy="10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turtle.stamp()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turtle.left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90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turtle.shapesize(5,10,1)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89" name="Picture 3" descr=""/>
          <p:cNvPicPr/>
          <p:nvPr/>
        </p:nvPicPr>
        <p:blipFill>
          <a:blip r:embed="rId2"/>
          <a:stretch/>
        </p:blipFill>
        <p:spPr>
          <a:xfrm>
            <a:off x="6370560" y="2705400"/>
            <a:ext cx="2410920" cy="2436480"/>
          </a:xfrm>
          <a:prstGeom prst="rect">
            <a:avLst/>
          </a:prstGeom>
          <a:ln w="0">
            <a:noFill/>
          </a:ln>
        </p:spPr>
      </p:pic>
      <p:pic>
        <p:nvPicPr>
          <p:cNvPr id="490" name="Picture 2" descr=""/>
          <p:cNvPicPr/>
          <p:nvPr/>
        </p:nvPicPr>
        <p:blipFill>
          <a:blip r:embed="rId3"/>
          <a:stretch/>
        </p:blipFill>
        <p:spPr>
          <a:xfrm>
            <a:off x="3898440" y="1936440"/>
            <a:ext cx="2155320" cy="1632600"/>
          </a:xfrm>
          <a:prstGeom prst="rect">
            <a:avLst/>
          </a:prstGeom>
          <a:ln w="0">
            <a:noFill/>
          </a:ln>
        </p:spPr>
      </p:pic>
      <p:pic>
        <p:nvPicPr>
          <p:cNvPr id="491" name="Рисунок 16" descr=""/>
          <p:cNvPicPr/>
          <p:nvPr/>
        </p:nvPicPr>
        <p:blipFill>
          <a:blip r:embed="rId4"/>
          <a:srcRect l="1694" t="12347" r="88412" b="69819"/>
          <a:stretch/>
        </p:blipFill>
        <p:spPr>
          <a:xfrm>
            <a:off x="95040" y="141804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492" name="Picture 2" descr=""/>
          <p:cNvPicPr/>
          <p:nvPr/>
        </p:nvPicPr>
        <p:blipFill>
          <a:blip r:embed="rId5"/>
          <a:stretch/>
        </p:blipFill>
        <p:spPr>
          <a:xfrm>
            <a:off x="95040" y="112824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493" name="CustomShape 4"/>
          <p:cNvSpPr/>
          <p:nvPr/>
        </p:nvSpPr>
        <p:spPr>
          <a:xfrm>
            <a:off x="1888920" y="81576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94" name="CustomShape 5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5" dur="indefinite" restart="never" nodeType="tmRoot">
          <p:childTnLst>
            <p:seq>
              <p:cTn id="196" dur="indefinite" nodeType="mainSeq">
                <p:childTnLst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1"/>
          <p:cNvSpPr/>
          <p:nvPr/>
        </p:nvSpPr>
        <p:spPr>
          <a:xfrm>
            <a:off x="611640" y="1255680"/>
            <a:ext cx="2805840" cy="109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200" spc="-1" strike="noStrike">
                <a:solidFill>
                  <a:srgbClr val="e46c0a"/>
                </a:solidFill>
                <a:latin typeface="Arial"/>
                <a:ea typeface="DejaVu Sans"/>
              </a:rPr>
              <a:t>import</a:t>
            </a:r>
            <a:r>
              <a:rPr b="1" i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 turtle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t = turtle.Turtle()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t.shape('turtle')</a:t>
            </a:r>
            <a:endParaRPr b="0" lang="ru-RU" sz="2200" spc="-1" strike="noStrike">
              <a:latin typeface="Arial"/>
            </a:endParaRPr>
          </a:p>
        </p:txBody>
      </p:sp>
      <p:pic>
        <p:nvPicPr>
          <p:cNvPr id="496" name="Picture 2" descr=""/>
          <p:cNvPicPr/>
          <p:nvPr/>
        </p:nvPicPr>
        <p:blipFill>
          <a:blip r:embed="rId2"/>
          <a:stretch/>
        </p:blipFill>
        <p:spPr>
          <a:xfrm>
            <a:off x="611640" y="2667960"/>
            <a:ext cx="2661840" cy="2318040"/>
          </a:xfrm>
          <a:prstGeom prst="rect">
            <a:avLst/>
          </a:prstGeom>
          <a:ln w="0">
            <a:noFill/>
          </a:ln>
        </p:spPr>
      </p:pic>
      <p:sp>
        <p:nvSpPr>
          <p:cNvPr id="497" name="CustomShape 2"/>
          <p:cNvSpPr/>
          <p:nvPr/>
        </p:nvSpPr>
        <p:spPr>
          <a:xfrm>
            <a:off x="4054680" y="1492560"/>
            <a:ext cx="4569480" cy="2832840"/>
          </a:xfrm>
          <a:prstGeom prst="rect">
            <a:avLst/>
          </a:prstGeom>
          <a:noFill/>
          <a:ln w="38160">
            <a:solidFill>
              <a:srgbClr val="77933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Управляется командами 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относительных</a:t>
            </a:r>
            <a:r>
              <a:rPr b="1" i="1" lang="ru-RU" sz="2000" spc="-1" strike="noStrike">
                <a:solidFill>
                  <a:srgbClr val="002060"/>
                </a:solidFill>
                <a:latin typeface="Arial"/>
                <a:ea typeface="DejaVu Sans"/>
              </a:rPr>
              <a:t>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(«вперёд­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назад» и «направо налево») и 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абсолютных</a:t>
            </a:r>
            <a:r>
              <a:rPr b="1" i="1" lang="ru-RU" sz="2000" spc="-1" strike="noStrike">
                <a:solidFill>
                  <a:srgbClr val="002060"/>
                </a:solidFill>
                <a:latin typeface="Arial"/>
                <a:ea typeface="DejaVu Sans"/>
              </a:rPr>
              <a:t>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(«перейти в точку с координатами...») 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перемещений. </a:t>
            </a:r>
            <a:r>
              <a:rPr b="1" i="1" lang="ru-RU" sz="2000" spc="-1" strike="noStrike">
                <a:solidFill>
                  <a:srgbClr val="002060"/>
                </a:solidFill>
                <a:latin typeface="Arial"/>
                <a:ea typeface="DejaVu Sans"/>
              </a:rPr>
              <a:t>  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Исполнитель   представляет собой   «перо», оставляющее след   на плоскости рисования.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98" name="CustomShape 3"/>
          <p:cNvSpPr/>
          <p:nvPr/>
        </p:nvSpPr>
        <p:spPr>
          <a:xfrm>
            <a:off x="1888920" y="815760"/>
            <a:ext cx="617508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Модуль </a:t>
            </a: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Turtle</a:t>
            </a: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 (черепашка)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CustomShape 1"/>
          <p:cNvSpPr/>
          <p:nvPr/>
        </p:nvSpPr>
        <p:spPr>
          <a:xfrm>
            <a:off x="357840" y="743400"/>
            <a:ext cx="838944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Графическое окружение — холст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00" name="CustomShape 2"/>
          <p:cNvSpPr/>
          <p:nvPr/>
        </p:nvSpPr>
        <p:spPr>
          <a:xfrm>
            <a:off x="611640" y="3786840"/>
            <a:ext cx="8278560" cy="698040"/>
          </a:xfrm>
          <a:prstGeom prst="rect">
            <a:avLst/>
          </a:prstGeom>
          <a:noFill/>
          <a:ln w="38160">
            <a:solidFill>
              <a:srgbClr val="77933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При работе в графическом режиме изображение на экране строится из точек, которые называются 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пикселями.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1" name="CustomShape 3"/>
          <p:cNvSpPr/>
          <p:nvPr/>
        </p:nvSpPr>
        <p:spPr>
          <a:xfrm>
            <a:off x="595080" y="4528080"/>
            <a:ext cx="82065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Aft>
                <a:spcPts val="1599"/>
              </a:spcAft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Каждый </a:t>
            </a: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пиксель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(точка) имеет две координаты: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х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и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у.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02" name="Picture 2" descr=""/>
          <p:cNvPicPr/>
          <p:nvPr/>
        </p:nvPicPr>
        <p:blipFill>
          <a:blip r:embed="rId2"/>
          <a:stretch/>
        </p:blipFill>
        <p:spPr>
          <a:xfrm>
            <a:off x="2685960" y="1244160"/>
            <a:ext cx="3720240" cy="246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CustomShape 1"/>
          <p:cNvSpPr/>
          <p:nvPr/>
        </p:nvSpPr>
        <p:spPr>
          <a:xfrm>
            <a:off x="384120" y="808560"/>
            <a:ext cx="8373240" cy="37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Задаем движение черепахи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04" name="CustomShape 2"/>
          <p:cNvSpPr/>
          <p:nvPr/>
        </p:nvSpPr>
        <p:spPr>
          <a:xfrm>
            <a:off x="940680" y="1391040"/>
            <a:ext cx="51393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forward(n)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 вперед на n пикселей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5" name="CustomShape 3"/>
          <p:cNvSpPr/>
          <p:nvPr/>
        </p:nvSpPr>
        <p:spPr>
          <a:xfrm>
            <a:off x="890640" y="1772640"/>
            <a:ext cx="531828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backward(n)  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#назад на n пикселей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6" name="CustomShape 4"/>
          <p:cNvSpPr/>
          <p:nvPr/>
        </p:nvSpPr>
        <p:spPr>
          <a:xfrm>
            <a:off x="940680" y="2154960"/>
            <a:ext cx="42537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left(n) 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#влево на n градусов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7" name="CustomShape 5"/>
          <p:cNvSpPr/>
          <p:nvPr/>
        </p:nvSpPr>
        <p:spPr>
          <a:xfrm>
            <a:off x="940680" y="2555280"/>
            <a:ext cx="471348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right(n)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#вправо на n градусов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8" name="CustomShape 6"/>
          <p:cNvSpPr/>
          <p:nvPr/>
        </p:nvSpPr>
        <p:spPr>
          <a:xfrm>
            <a:off x="940680" y="2955600"/>
            <a:ext cx="7918200" cy="6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circle(r)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#начертить окружность радиуса r, с центром слева от курсора, если r&gt;0, справа, если r&lt;0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09" name="CustomShape 7"/>
          <p:cNvSpPr/>
          <p:nvPr/>
        </p:nvSpPr>
        <p:spPr>
          <a:xfrm>
            <a:off x="940680" y="3727080"/>
            <a:ext cx="8037360" cy="6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circle(r,n)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#начертить дугу радиуса r, градусной мерой n против часовой стрелки, если r&gt;0, по часовой стрелке, если r&lt;0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10" name="CustomShape 8"/>
          <p:cNvSpPr/>
          <p:nvPr/>
        </p:nvSpPr>
        <p:spPr>
          <a:xfrm>
            <a:off x="899640" y="4538520"/>
            <a:ext cx="80006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goto(x,y)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#переместить курсор в точку с координатами (x,y)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11" name="Рисунок 14" descr=""/>
          <p:cNvPicPr/>
          <p:nvPr/>
        </p:nvPicPr>
        <p:blipFill>
          <a:blip r:embed="rId2"/>
          <a:srcRect l="1694" t="12347" r="88412" b="69819"/>
          <a:stretch/>
        </p:blipFill>
        <p:spPr>
          <a:xfrm>
            <a:off x="287640" y="178200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512" name="Picture 2" descr=""/>
          <p:cNvPicPr/>
          <p:nvPr/>
        </p:nvPicPr>
        <p:blipFill>
          <a:blip r:embed="rId3"/>
          <a:stretch/>
        </p:blipFill>
        <p:spPr>
          <a:xfrm>
            <a:off x="287640" y="149220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513" name="CustomShape 9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3" dur="indefinite" restart="never" nodeType="tmRoot">
          <p:childTnLst>
            <p:seq>
              <p:cTn id="214" dur="indefinite" nodeType="mainSeq">
                <p:childTnLst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4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CustomShape 1"/>
          <p:cNvSpPr/>
          <p:nvPr/>
        </p:nvSpPr>
        <p:spPr>
          <a:xfrm>
            <a:off x="306360" y="743400"/>
            <a:ext cx="8373240" cy="44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Команды рисования (управление пером)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15" name="CustomShape 2"/>
          <p:cNvSpPr/>
          <p:nvPr/>
        </p:nvSpPr>
        <p:spPr>
          <a:xfrm>
            <a:off x="907200" y="1397160"/>
            <a:ext cx="79182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down() 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#опустить курсор для рисования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16" name="CustomShape 3"/>
          <p:cNvSpPr/>
          <p:nvPr/>
        </p:nvSpPr>
        <p:spPr>
          <a:xfrm>
            <a:off x="907200" y="1829160"/>
            <a:ext cx="58838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up()      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#поднять курсор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17" name="CustomShape 4"/>
          <p:cNvSpPr/>
          <p:nvPr/>
        </p:nvSpPr>
        <p:spPr>
          <a:xfrm>
            <a:off x="907200" y="2261520"/>
            <a:ext cx="77742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width(n)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#ширина следа курсора в n пикселей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18" name="CustomShape 5"/>
          <p:cNvSpPr/>
          <p:nvPr/>
        </p:nvSpPr>
        <p:spPr>
          <a:xfrm>
            <a:off x="911160" y="2837880"/>
            <a:ext cx="74862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сolor(s)    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#где s цвет рисования курсора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19" name="CustomShape 6"/>
          <p:cNvSpPr/>
          <p:nvPr/>
        </p:nvSpPr>
        <p:spPr>
          <a:xfrm>
            <a:off x="907200" y="3385440"/>
            <a:ext cx="7918200" cy="6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begin_fill(),end_fill()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   #рисует закрашенные области (начало и конец рисунка)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20" name="Рисунок 14" descr=""/>
          <p:cNvPicPr/>
          <p:nvPr/>
        </p:nvPicPr>
        <p:blipFill>
          <a:blip r:embed="rId2"/>
          <a:srcRect l="1694" t="12347" r="88412" b="69819"/>
          <a:stretch/>
        </p:blipFill>
        <p:spPr>
          <a:xfrm>
            <a:off x="286200" y="178776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521" name="Picture 2" descr=""/>
          <p:cNvPicPr/>
          <p:nvPr/>
        </p:nvPicPr>
        <p:blipFill>
          <a:blip r:embed="rId3"/>
          <a:stretch/>
        </p:blipFill>
        <p:spPr>
          <a:xfrm>
            <a:off x="286200" y="149796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522" name="CustomShape 7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0" dur="indefinite" restart="never" nodeType="tmRoot">
          <p:childTnLst>
            <p:seq>
              <p:cTn id="251" dur="indefinite" nodeType="mainSeq">
                <p:childTnLst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6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1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1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6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369360" y="818280"/>
            <a:ext cx="8373240" cy="29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ff0000"/>
                </a:solidFill>
                <a:latin typeface="Arial"/>
                <a:ea typeface="Arial"/>
              </a:rPr>
              <a:t>Сервисные команды: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24" name="CustomShape 2"/>
          <p:cNvSpPr/>
          <p:nvPr/>
        </p:nvSpPr>
        <p:spPr>
          <a:xfrm>
            <a:off x="641880" y="3896280"/>
            <a:ext cx="78591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tracer(f)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#режим отладки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25" name="CustomShape 3"/>
          <p:cNvSpPr/>
          <p:nvPr/>
        </p:nvSpPr>
        <p:spPr>
          <a:xfrm>
            <a:off x="698040" y="1312200"/>
            <a:ext cx="839952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reset()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#очищается экран, возвращает курсор к центру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26" name="CustomShape 4"/>
          <p:cNvSpPr/>
          <p:nvPr/>
        </p:nvSpPr>
        <p:spPr>
          <a:xfrm>
            <a:off x="699480" y="1801080"/>
            <a:ext cx="74984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сlear()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#очистить экран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27" name="CustomShape 5"/>
          <p:cNvSpPr/>
          <p:nvPr/>
        </p:nvSpPr>
        <p:spPr>
          <a:xfrm>
            <a:off x="641520" y="2246400"/>
            <a:ext cx="839952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write(s)    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#вывести строку s в точке нахождения курсора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28" name="CustomShape 6"/>
          <p:cNvSpPr/>
          <p:nvPr/>
        </p:nvSpPr>
        <p:spPr>
          <a:xfrm>
            <a:off x="641520" y="2737080"/>
            <a:ext cx="791604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radians() 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#мера измерения углов в радианы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29" name="CustomShape 7"/>
          <p:cNvSpPr/>
          <p:nvPr/>
        </p:nvSpPr>
        <p:spPr>
          <a:xfrm>
            <a:off x="642240" y="3137040"/>
            <a:ext cx="76428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degrees()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#мера измерения углов в градусах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30" name="CustomShape 8"/>
          <p:cNvSpPr/>
          <p:nvPr/>
        </p:nvSpPr>
        <p:spPr>
          <a:xfrm>
            <a:off x="629640" y="3468960"/>
            <a:ext cx="733500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mainloop() </a:t>
            </a:r>
            <a:r>
              <a:rPr b="0" i="1" lang="ru-RU" sz="2000" spc="-1" strike="noStrike">
                <a:solidFill>
                  <a:srgbClr val="38761d"/>
                </a:solidFill>
                <a:latin typeface="Arial"/>
                <a:ea typeface="DejaVu Sans"/>
              </a:rPr>
              <a:t>#задержка окна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31" name="Рисунок 17" descr=""/>
          <p:cNvPicPr/>
          <p:nvPr/>
        </p:nvPicPr>
        <p:blipFill>
          <a:blip r:embed="rId2"/>
          <a:srcRect l="1694" t="12347" r="88412" b="69819"/>
          <a:stretch/>
        </p:blipFill>
        <p:spPr>
          <a:xfrm>
            <a:off x="109800" y="1742400"/>
            <a:ext cx="424800" cy="370440"/>
          </a:xfrm>
          <a:prstGeom prst="rect">
            <a:avLst/>
          </a:prstGeom>
          <a:ln w="0">
            <a:noFill/>
          </a:ln>
        </p:spPr>
      </p:pic>
      <p:pic>
        <p:nvPicPr>
          <p:cNvPr id="532" name="Picture 2" descr=""/>
          <p:cNvPicPr/>
          <p:nvPr/>
        </p:nvPicPr>
        <p:blipFill>
          <a:blip r:embed="rId3"/>
          <a:stretch/>
        </p:blipFill>
        <p:spPr>
          <a:xfrm>
            <a:off x="109800" y="1452600"/>
            <a:ext cx="384840" cy="287280"/>
          </a:xfrm>
          <a:prstGeom prst="rect">
            <a:avLst/>
          </a:prstGeom>
          <a:ln w="0">
            <a:noFill/>
          </a:ln>
        </p:spPr>
      </p:pic>
      <p:sp>
        <p:nvSpPr>
          <p:cNvPr id="533" name="CustomShape 9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7" dur="indefinite" restart="never" nodeType="tmRoot">
          <p:childTnLst>
            <p:seq>
              <p:cTn id="278" dur="indefinite" nodeType="mainSeq">
                <p:childTnLst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3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8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3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8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3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8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3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ustomShape 1"/>
          <p:cNvSpPr/>
          <p:nvPr/>
        </p:nvSpPr>
        <p:spPr>
          <a:xfrm>
            <a:off x="4889880" y="790920"/>
            <a:ext cx="38912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6" name="CustomShape 3"/>
          <p:cNvSpPr/>
          <p:nvPr/>
        </p:nvSpPr>
        <p:spPr>
          <a:xfrm>
            <a:off x="5118840" y="1421640"/>
            <a:ext cx="3315240" cy="6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Нарисуем командой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circle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синюю окружность.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37" name="Picture 2" descr=""/>
          <p:cNvPicPr/>
          <p:nvPr/>
        </p:nvPicPr>
        <p:blipFill>
          <a:blip r:embed="rId2"/>
          <a:stretch/>
        </p:blipFill>
        <p:spPr>
          <a:xfrm>
            <a:off x="84240" y="861840"/>
            <a:ext cx="4458960" cy="4280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CustomShape 1"/>
          <p:cNvSpPr/>
          <p:nvPr/>
        </p:nvSpPr>
        <p:spPr>
          <a:xfrm>
            <a:off x="4889880" y="790920"/>
            <a:ext cx="38912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2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39" name="CustomShape 2"/>
          <p:cNvSpPr/>
          <p:nvPr/>
        </p:nvSpPr>
        <p:spPr>
          <a:xfrm>
            <a:off x="4995720" y="1426320"/>
            <a:ext cx="3785760" cy="10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Повернём черепашку на 120 градусов влево и добавим красную окружность: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40" name="Picture 2" descr=""/>
          <p:cNvPicPr/>
          <p:nvPr/>
        </p:nvPicPr>
        <p:blipFill>
          <a:blip r:embed="rId2"/>
          <a:stretch/>
        </p:blipFill>
        <p:spPr>
          <a:xfrm>
            <a:off x="360000" y="540000"/>
            <a:ext cx="4447080" cy="4344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icture 2" descr=""/>
          <p:cNvPicPr/>
          <p:nvPr/>
        </p:nvPicPr>
        <p:blipFill>
          <a:blip r:embed="rId2"/>
          <a:stretch/>
        </p:blipFill>
        <p:spPr>
          <a:xfrm>
            <a:off x="3669480" y="1367640"/>
            <a:ext cx="1802520" cy="1802880"/>
          </a:xfrm>
          <a:prstGeom prst="rect">
            <a:avLst/>
          </a:prstGeom>
          <a:ln w="0">
            <a:noFill/>
          </a:ln>
        </p:spPr>
      </p:pic>
      <p:pic>
        <p:nvPicPr>
          <p:cNvPr id="302" name="Picture 4" descr=""/>
          <p:cNvPicPr/>
          <p:nvPr/>
        </p:nvPicPr>
        <p:blipFill>
          <a:blip r:embed="rId3"/>
          <a:stretch/>
        </p:blipFill>
        <p:spPr>
          <a:xfrm>
            <a:off x="788760" y="1417680"/>
            <a:ext cx="1902600" cy="1702800"/>
          </a:xfrm>
          <a:prstGeom prst="rect">
            <a:avLst/>
          </a:prstGeom>
          <a:ln w="0">
            <a:noFill/>
          </a:ln>
        </p:spPr>
      </p:pic>
      <p:pic>
        <p:nvPicPr>
          <p:cNvPr id="303" name="Picture 6" descr=""/>
          <p:cNvPicPr/>
          <p:nvPr/>
        </p:nvPicPr>
        <p:blipFill>
          <a:blip r:embed="rId4"/>
          <a:stretch/>
        </p:blipFill>
        <p:spPr>
          <a:xfrm>
            <a:off x="275616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304" name="Picture 6" descr=""/>
          <p:cNvPicPr/>
          <p:nvPr/>
        </p:nvPicPr>
        <p:blipFill>
          <a:blip r:embed="rId5"/>
          <a:stretch/>
        </p:blipFill>
        <p:spPr>
          <a:xfrm>
            <a:off x="301824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305" name="Picture 6" descr=""/>
          <p:cNvPicPr/>
          <p:nvPr/>
        </p:nvPicPr>
        <p:blipFill>
          <a:blip r:embed="rId6"/>
          <a:stretch/>
        </p:blipFill>
        <p:spPr>
          <a:xfrm>
            <a:off x="3264480" y="1083240"/>
            <a:ext cx="235440" cy="1902960"/>
          </a:xfrm>
          <a:prstGeom prst="rect">
            <a:avLst/>
          </a:prstGeom>
          <a:ln w="0">
            <a:noFill/>
          </a:ln>
        </p:spPr>
      </p:pic>
      <p:pic>
        <p:nvPicPr>
          <p:cNvPr id="306" name="Picture 8" descr=""/>
          <p:cNvPicPr/>
          <p:nvPr/>
        </p:nvPicPr>
        <p:blipFill>
          <a:blip r:embed="rId7"/>
          <a:stretch/>
        </p:blipFill>
        <p:spPr>
          <a:xfrm>
            <a:off x="5328360" y="1343880"/>
            <a:ext cx="1902600" cy="1902960"/>
          </a:xfrm>
          <a:prstGeom prst="rect">
            <a:avLst/>
          </a:prstGeom>
          <a:ln w="0">
            <a:noFill/>
          </a:ln>
        </p:spPr>
      </p:pic>
      <p:pic>
        <p:nvPicPr>
          <p:cNvPr id="307" name="Picture 10" descr=""/>
          <p:cNvPicPr/>
          <p:nvPr/>
        </p:nvPicPr>
        <p:blipFill>
          <a:blip r:embed="rId8"/>
          <a:stretch/>
        </p:blipFill>
        <p:spPr>
          <a:xfrm>
            <a:off x="7246080" y="1812960"/>
            <a:ext cx="1306800" cy="1307160"/>
          </a:xfrm>
          <a:prstGeom prst="rect">
            <a:avLst/>
          </a:prstGeom>
          <a:ln w="0">
            <a:noFill/>
          </a:ln>
        </p:spPr>
      </p:pic>
      <p:pic>
        <p:nvPicPr>
          <p:cNvPr id="308" name="Picture 12" descr=""/>
          <p:cNvPicPr/>
          <p:nvPr/>
        </p:nvPicPr>
        <p:blipFill>
          <a:blip r:embed="rId9"/>
          <a:stretch/>
        </p:blipFill>
        <p:spPr>
          <a:xfrm>
            <a:off x="7598520" y="1343880"/>
            <a:ext cx="601920" cy="534960"/>
          </a:xfrm>
          <a:prstGeom prst="rect">
            <a:avLst/>
          </a:prstGeom>
          <a:ln w="0">
            <a:noFill/>
          </a:ln>
        </p:spPr>
      </p:pic>
      <p:sp>
        <p:nvSpPr>
          <p:cNvPr id="309" name="CustomShape 1"/>
          <p:cNvSpPr/>
          <p:nvPr/>
        </p:nvSpPr>
        <p:spPr>
          <a:xfrm>
            <a:off x="869760" y="380628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Г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0" name="CustomShape 2"/>
          <p:cNvSpPr/>
          <p:nvPr/>
        </p:nvSpPr>
        <p:spPr>
          <a:xfrm>
            <a:off x="1949760" y="380628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Р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1" name="CustomShape 3"/>
          <p:cNvSpPr/>
          <p:nvPr/>
        </p:nvSpPr>
        <p:spPr>
          <a:xfrm>
            <a:off x="3013200" y="38145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2" name="CustomShape 4"/>
          <p:cNvSpPr/>
          <p:nvPr/>
        </p:nvSpPr>
        <p:spPr>
          <a:xfrm>
            <a:off x="4088520" y="38145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Ф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3" name="CustomShape 5"/>
          <p:cNvSpPr/>
          <p:nvPr/>
        </p:nvSpPr>
        <p:spPr>
          <a:xfrm>
            <a:off x="5164200" y="38145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И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4" name="CustomShape 6"/>
          <p:cNvSpPr/>
          <p:nvPr/>
        </p:nvSpPr>
        <p:spPr>
          <a:xfrm>
            <a:off x="6225480" y="38145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bacc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К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5" name="CustomShape 7"/>
          <p:cNvSpPr/>
          <p:nvPr/>
        </p:nvSpPr>
        <p:spPr>
          <a:xfrm>
            <a:off x="7249680" y="379980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384120" y="743400"/>
            <a:ext cx="83732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2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42" name="CustomShape 2"/>
          <p:cNvSpPr/>
          <p:nvPr/>
        </p:nvSpPr>
        <p:spPr>
          <a:xfrm>
            <a:off x="228240" y="1111680"/>
            <a:ext cx="376488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Рисуем окружности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43" name="CustomShape 3"/>
          <p:cNvSpPr/>
          <p:nvPr/>
        </p:nvSpPr>
        <p:spPr>
          <a:xfrm>
            <a:off x="338400" y="1560960"/>
            <a:ext cx="2301840" cy="30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e46c0a"/>
                </a:solidFill>
                <a:latin typeface="Arial"/>
                <a:ea typeface="DejaVu Sans"/>
              </a:rPr>
              <a:t>import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 = turtle.Turtle()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t.shape(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'turtle'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'blue'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t.circle(100)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t.left(120)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'red'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t.circle(100)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44" name="Picture 3" descr=""/>
          <p:cNvPicPr/>
          <p:nvPr/>
        </p:nvPicPr>
        <p:blipFill>
          <a:blip r:embed="rId2"/>
          <a:stretch/>
        </p:blipFill>
        <p:spPr>
          <a:xfrm>
            <a:off x="4271760" y="1511640"/>
            <a:ext cx="2159640" cy="2143440"/>
          </a:xfrm>
          <a:prstGeom prst="rect">
            <a:avLst/>
          </a:prstGeom>
          <a:ln w="0">
            <a:noFill/>
          </a:ln>
          <a:effectLst>
            <a:outerShdw algn="tl" blurRad="291960" dir="2700000" dist="138988" rotWithShape="0">
              <a:srgbClr val="333333">
                <a:alpha val="65000"/>
              </a:srgbClr>
            </a:outerShdw>
          </a:effectLst>
        </p:spPr>
      </p:pic>
      <p:pic>
        <p:nvPicPr>
          <p:cNvPr id="545" name="Picture 4" descr=""/>
          <p:cNvPicPr/>
          <p:nvPr/>
        </p:nvPicPr>
        <p:blipFill>
          <a:blip r:embed="rId3"/>
          <a:stretch/>
        </p:blipFill>
        <p:spPr>
          <a:xfrm>
            <a:off x="6608520" y="1143000"/>
            <a:ext cx="2446200" cy="3217680"/>
          </a:xfrm>
          <a:prstGeom prst="rect">
            <a:avLst/>
          </a:prstGeom>
          <a:ln w="0">
            <a:noFill/>
          </a:ln>
          <a:effectLst>
            <a:outerShdw algn="tl" blurRad="291960" dir="2700000" dist="138988" rotWithShape="0">
              <a:srgbClr val="333333">
                <a:alpha val="65000"/>
              </a:srgbClr>
            </a:outerShdw>
          </a:effectLst>
        </p:spPr>
      </p:pic>
      <p:pic>
        <p:nvPicPr>
          <p:cNvPr id="546" name="Picture 2" descr=""/>
          <p:cNvPicPr/>
          <p:nvPr/>
        </p:nvPicPr>
        <p:blipFill>
          <a:blip r:embed="rId4"/>
          <a:stretch/>
        </p:blipFill>
        <p:spPr>
          <a:xfrm>
            <a:off x="2793960" y="2086200"/>
            <a:ext cx="1330920" cy="1331280"/>
          </a:xfrm>
          <a:prstGeom prst="rect">
            <a:avLst/>
          </a:prstGeom>
          <a:ln w="0">
            <a:noFill/>
          </a:ln>
          <a:effectLst>
            <a:outerShdw algn="tl" blurRad="291960" dir="2700000" dist="138988" rotWithShape="0">
              <a:srgbClr val="333333">
                <a:alpha val="65000"/>
              </a:srgbClr>
            </a:outerShdw>
          </a:effectLst>
        </p:spPr>
      </p:pic>
      <p:sp>
        <p:nvSpPr>
          <p:cNvPr id="547" name="CustomShape 4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8" name="CustomShape 5"/>
          <p:cNvSpPr/>
          <p:nvPr/>
        </p:nvSpPr>
        <p:spPr>
          <a:xfrm>
            <a:off x="3245040" y="3520440"/>
            <a:ext cx="3207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49" name="CustomShape 6"/>
          <p:cNvSpPr/>
          <p:nvPr/>
        </p:nvSpPr>
        <p:spPr>
          <a:xfrm>
            <a:off x="5190840" y="3721680"/>
            <a:ext cx="3207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50" name="CustomShape 7"/>
          <p:cNvSpPr/>
          <p:nvPr/>
        </p:nvSpPr>
        <p:spPr>
          <a:xfrm>
            <a:off x="7671240" y="4454280"/>
            <a:ext cx="32076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4" dur="indefinite" restart="never" nodeType="tmRoot">
          <p:childTnLst>
            <p:seq>
              <p:cTn id="315" dur="indefinite" nodeType="mainSeq">
                <p:childTnLst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0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3" dur="5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500"/>
                            </p:stCondLst>
                            <p:childTnLst>
                              <p:par>
                                <p:cTn id="325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7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0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32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4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36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8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CustomShape 1"/>
          <p:cNvSpPr/>
          <p:nvPr/>
        </p:nvSpPr>
        <p:spPr>
          <a:xfrm>
            <a:off x="4889880" y="790920"/>
            <a:ext cx="38912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3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52" name="CustomShape 2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3" name="CustomShape 3"/>
          <p:cNvSpPr/>
          <p:nvPr/>
        </p:nvSpPr>
        <p:spPr>
          <a:xfrm>
            <a:off x="5118840" y="1421640"/>
            <a:ext cx="381024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Ещё раз повернём черепашку на 120 градусов влево и добавим зелёную окружность: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54" name="Picture 2" descr=""/>
          <p:cNvPicPr/>
          <p:nvPr/>
        </p:nvPicPr>
        <p:blipFill>
          <a:blip r:embed="rId2"/>
          <a:srcRect l="0" t="2461" r="0" b="0"/>
          <a:stretch/>
        </p:blipFill>
        <p:spPr>
          <a:xfrm>
            <a:off x="84240" y="759240"/>
            <a:ext cx="4934160" cy="4382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683640" y="823320"/>
            <a:ext cx="2373840" cy="420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e46c0a"/>
                </a:solidFill>
                <a:latin typeface="Arial"/>
                <a:ea typeface="DejaVu Sans"/>
              </a:rPr>
              <a:t>import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turtle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 = turtle.Turtle()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t.shape(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'turtle'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'blue'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t.circle(100)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t.left(120)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'red'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t.circle(100)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t.left(120)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t.color(</a:t>
            </a:r>
            <a:r>
              <a:rPr b="1" i="1" lang="ru-RU" sz="2000" spc="-1" strike="noStrike">
                <a:solidFill>
                  <a:srgbClr val="00b050"/>
                </a:solidFill>
                <a:latin typeface="Arial"/>
                <a:ea typeface="DejaVu Sans"/>
              </a:rPr>
              <a:t>'green'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None/>
            </a:pP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t.circle(100)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56" name="Picture 3" descr=""/>
          <p:cNvPicPr/>
          <p:nvPr/>
        </p:nvPicPr>
        <p:blipFill>
          <a:blip r:embed="rId2"/>
          <a:stretch/>
        </p:blipFill>
        <p:spPr>
          <a:xfrm>
            <a:off x="3204000" y="1157760"/>
            <a:ext cx="2454120" cy="3227760"/>
          </a:xfrm>
          <a:prstGeom prst="rect">
            <a:avLst/>
          </a:prstGeom>
          <a:ln w="0">
            <a:noFill/>
          </a:ln>
        </p:spPr>
      </p:pic>
      <p:pic>
        <p:nvPicPr>
          <p:cNvPr id="557" name="Picture 2" descr=""/>
          <p:cNvPicPr/>
          <p:nvPr/>
        </p:nvPicPr>
        <p:blipFill>
          <a:blip r:embed="rId3"/>
          <a:stretch/>
        </p:blipFill>
        <p:spPr>
          <a:xfrm>
            <a:off x="5940000" y="1130400"/>
            <a:ext cx="3050640" cy="3239640"/>
          </a:xfrm>
          <a:prstGeom prst="rect">
            <a:avLst/>
          </a:prstGeom>
          <a:ln w="0">
            <a:noFill/>
          </a:ln>
        </p:spPr>
      </p:pic>
      <p:sp>
        <p:nvSpPr>
          <p:cNvPr id="558" name="CustomShape 2"/>
          <p:cNvSpPr/>
          <p:nvPr/>
        </p:nvSpPr>
        <p:spPr>
          <a:xfrm>
            <a:off x="384120" y="743400"/>
            <a:ext cx="83732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3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59" name="CustomShape 3"/>
          <p:cNvSpPr/>
          <p:nvPr/>
        </p:nvSpPr>
        <p:spPr>
          <a:xfrm>
            <a:off x="4431960" y="4516560"/>
            <a:ext cx="3764880" cy="39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000" spc="-1" strike="noStrike">
                <a:solidFill>
                  <a:srgbClr val="ff0000"/>
                </a:solidFill>
                <a:latin typeface="Arial"/>
                <a:ea typeface="DejaVu Sans"/>
              </a:rPr>
              <a:t>Рисуем окружности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60" name="CustomShape 4"/>
          <p:cNvSpPr/>
          <p:nvPr/>
        </p:nvSpPr>
        <p:spPr>
          <a:xfrm>
            <a:off x="3060000" y="68400"/>
            <a:ext cx="5721480" cy="51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CustomShape 1"/>
          <p:cNvSpPr/>
          <p:nvPr/>
        </p:nvSpPr>
        <p:spPr>
          <a:xfrm>
            <a:off x="6788520" y="759600"/>
            <a:ext cx="232416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ru-RU" sz="2400" spc="-1" strike="noStrike">
                <a:solidFill>
                  <a:srgbClr val="0070c0"/>
                </a:solidFill>
                <a:latin typeface="Arial"/>
                <a:ea typeface="Arial"/>
              </a:rPr>
              <a:t>Пример 4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562" name="CustomShape 2"/>
          <p:cNvSpPr/>
          <p:nvPr/>
        </p:nvSpPr>
        <p:spPr>
          <a:xfrm>
            <a:off x="6735600" y="1194840"/>
            <a:ext cx="2348640" cy="313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Добавляем в color цвет заливки и команды: «начать заливку» и «остановить заливку». Сохраняем программу в файле </a:t>
            </a:r>
            <a:r>
              <a:rPr b="1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grafika1.py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63" name="Picture 2" descr=""/>
          <p:cNvPicPr/>
          <p:nvPr/>
        </p:nvPicPr>
        <p:blipFill>
          <a:blip r:embed="rId2"/>
          <a:stretch/>
        </p:blipFill>
        <p:spPr>
          <a:xfrm>
            <a:off x="19800" y="808200"/>
            <a:ext cx="6648120" cy="3943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CustomShape 1"/>
          <p:cNvSpPr/>
          <p:nvPr/>
        </p:nvSpPr>
        <p:spPr>
          <a:xfrm>
            <a:off x="2016000" y="824760"/>
            <a:ext cx="4389840" cy="126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799"/>
              </a:spcBef>
              <a:buNone/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ДО НОВЫХ ВСТРЕЧ!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buNone/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buNone/>
            </a:pPr>
            <a:endParaRPr b="0" lang="ru-RU" sz="4000" spc="-1" strike="noStrike">
              <a:latin typeface="Arial"/>
            </a:endParaRPr>
          </a:p>
        </p:txBody>
      </p:sp>
      <p:pic>
        <p:nvPicPr>
          <p:cNvPr id="565" name="Picture 2" descr=""/>
          <p:cNvPicPr/>
          <p:nvPr/>
        </p:nvPicPr>
        <p:blipFill>
          <a:blip r:embed="rId2"/>
          <a:stretch/>
        </p:blipFill>
        <p:spPr>
          <a:xfrm>
            <a:off x="3015360" y="2798280"/>
            <a:ext cx="2094480" cy="2150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2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10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8" name="CustomShape 3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9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19" name="CustomShape 4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8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0" name="CustomShape 5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7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1" name="CustomShape 6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6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2" name="CustomShape 7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5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3" name="CustomShape 8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4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4" name="CustomShape 9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3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5" name="CustomShape 10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2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6" name="CustomShape 11"/>
          <p:cNvSpPr/>
          <p:nvPr/>
        </p:nvSpPr>
        <p:spPr>
          <a:xfrm>
            <a:off x="3855960" y="344736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27" name="CustomShape 12"/>
          <p:cNvSpPr/>
          <p:nvPr/>
        </p:nvSpPr>
        <p:spPr>
          <a:xfrm>
            <a:off x="3855960" y="344988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0</a:t>
            </a:r>
            <a:endParaRPr b="0" lang="ru-RU" sz="6600" spc="-1" strike="noStrike">
              <a:latin typeface="Arial"/>
            </a:endParaRPr>
          </a:p>
        </p:txBody>
      </p:sp>
      <p:pic>
        <p:nvPicPr>
          <p:cNvPr id="328" name="Picture 2" descr=""/>
          <p:cNvPicPr/>
          <p:nvPr/>
        </p:nvPicPr>
        <p:blipFill>
          <a:blip r:embed="rId2"/>
          <a:stretch/>
        </p:blipFill>
        <p:spPr>
          <a:xfrm>
            <a:off x="1933560" y="927360"/>
            <a:ext cx="5274360" cy="2388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" dur="indefinite" restart="never" nodeType="tmRoot">
          <p:childTnLst>
            <p:seq>
              <p:cTn id="35" dur="indefinite" nodeType="mainSeq"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30" name="Picture 2" descr=""/>
          <p:cNvPicPr/>
          <p:nvPr/>
        </p:nvPicPr>
        <p:blipFill>
          <a:blip r:embed="rId2"/>
          <a:stretch/>
        </p:blipFill>
        <p:spPr>
          <a:xfrm>
            <a:off x="1924920" y="1067040"/>
            <a:ext cx="5274360" cy="2388600"/>
          </a:xfrm>
          <a:prstGeom prst="rect">
            <a:avLst/>
          </a:prstGeom>
          <a:ln w="0">
            <a:noFill/>
          </a:ln>
        </p:spPr>
      </p:pic>
      <p:sp>
        <p:nvSpPr>
          <p:cNvPr id="331" name="CustomShape 2"/>
          <p:cNvSpPr/>
          <p:nvPr/>
        </p:nvSpPr>
        <p:spPr>
          <a:xfrm>
            <a:off x="2279880" y="365580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П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32" name="CustomShape 3"/>
          <p:cNvSpPr/>
          <p:nvPr/>
        </p:nvSpPr>
        <p:spPr>
          <a:xfrm>
            <a:off x="3359520" y="365580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И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33" name="CustomShape 4"/>
          <p:cNvSpPr/>
          <p:nvPr/>
        </p:nvSpPr>
        <p:spPr>
          <a:xfrm>
            <a:off x="4423320" y="366408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Т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34" name="CustomShape 5"/>
          <p:cNvSpPr/>
          <p:nvPr/>
        </p:nvSpPr>
        <p:spPr>
          <a:xfrm>
            <a:off x="5498640" y="366408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О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35" name="CustomShape 6"/>
          <p:cNvSpPr/>
          <p:nvPr/>
        </p:nvSpPr>
        <p:spPr>
          <a:xfrm>
            <a:off x="6574320" y="366408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Н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000000"/>
                </a:solidFill>
                <a:latin typeface="Calibri"/>
                <a:ea typeface="Courier New"/>
              </a:rPr>
              <a:t>ИНФОРМАТИКА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337" name="Picture 2" descr=""/>
          <p:cNvPicPr/>
          <p:nvPr/>
        </p:nvPicPr>
        <p:blipFill>
          <a:blip r:embed="rId2"/>
          <a:stretch/>
        </p:blipFill>
        <p:spPr>
          <a:xfrm>
            <a:off x="1123920" y="1343160"/>
            <a:ext cx="6893640" cy="2455200"/>
          </a:xfrm>
          <a:prstGeom prst="rect">
            <a:avLst/>
          </a:prstGeom>
          <a:ln w="0">
            <a:noFill/>
          </a:ln>
        </p:spPr>
      </p:pic>
      <p:sp>
        <p:nvSpPr>
          <p:cNvPr id="338" name="CustomShape 2"/>
          <p:cNvSpPr/>
          <p:nvPr/>
        </p:nvSpPr>
        <p:spPr>
          <a:xfrm>
            <a:off x="3855960" y="360504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10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39" name="CustomShape 3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9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0" name="CustomShape 4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8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1" name="CustomShape 5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7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2" name="CustomShape 6"/>
          <p:cNvSpPr/>
          <p:nvPr/>
        </p:nvSpPr>
        <p:spPr>
          <a:xfrm>
            <a:off x="3855960" y="360504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6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3" name="CustomShape 7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5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4" name="CustomShape 8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4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5" name="CustomShape 9"/>
          <p:cNvSpPr/>
          <p:nvPr/>
        </p:nvSpPr>
        <p:spPr>
          <a:xfrm>
            <a:off x="3855960" y="360504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3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6" name="CustomShape 10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2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7" name="CustomShape 11"/>
          <p:cNvSpPr/>
          <p:nvPr/>
        </p:nvSpPr>
        <p:spPr>
          <a:xfrm>
            <a:off x="3855960" y="360504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1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48" name="CustomShape 12"/>
          <p:cNvSpPr/>
          <p:nvPr/>
        </p:nvSpPr>
        <p:spPr>
          <a:xfrm>
            <a:off x="3855960" y="3607920"/>
            <a:ext cx="1533960" cy="993600"/>
          </a:xfrm>
          <a:prstGeom prst="roundRect">
            <a:avLst>
              <a:gd name="adj" fmla="val 27711"/>
            </a:avLst>
          </a:prstGeom>
          <a:solidFill>
            <a:srgbClr val="ff0000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0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3060000" y="44280"/>
            <a:ext cx="5721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50" name="Picture 2" descr=""/>
          <p:cNvPicPr/>
          <p:nvPr/>
        </p:nvPicPr>
        <p:blipFill>
          <a:blip r:embed="rId2"/>
          <a:stretch/>
        </p:blipFill>
        <p:spPr>
          <a:xfrm>
            <a:off x="1123920" y="1343160"/>
            <a:ext cx="6893640" cy="2455200"/>
          </a:xfrm>
          <a:prstGeom prst="rect">
            <a:avLst/>
          </a:prstGeom>
          <a:ln w="0">
            <a:noFill/>
          </a:ln>
        </p:spPr>
      </p:pic>
      <p:sp>
        <p:nvSpPr>
          <p:cNvPr id="351" name="CustomShape 2"/>
          <p:cNvSpPr/>
          <p:nvPr/>
        </p:nvSpPr>
        <p:spPr>
          <a:xfrm>
            <a:off x="460080" y="380628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Ч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2" name="CustomShape 3"/>
          <p:cNvSpPr/>
          <p:nvPr/>
        </p:nvSpPr>
        <p:spPr>
          <a:xfrm>
            <a:off x="1378080" y="380628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Е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3" name="CustomShape 4"/>
          <p:cNvSpPr/>
          <p:nvPr/>
        </p:nvSpPr>
        <p:spPr>
          <a:xfrm>
            <a:off x="2310840" y="38145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Р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4" name="CustomShape 5"/>
          <p:cNvSpPr/>
          <p:nvPr/>
        </p:nvSpPr>
        <p:spPr>
          <a:xfrm>
            <a:off x="3231360" y="38145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Е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5" name="CustomShape 6"/>
          <p:cNvSpPr/>
          <p:nvPr/>
        </p:nvSpPr>
        <p:spPr>
          <a:xfrm>
            <a:off x="4151880" y="38145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П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6" name="CustomShape 7"/>
          <p:cNvSpPr/>
          <p:nvPr/>
        </p:nvSpPr>
        <p:spPr>
          <a:xfrm>
            <a:off x="5082480" y="38145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bacc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7" name="CustomShape 8"/>
          <p:cNvSpPr/>
          <p:nvPr/>
        </p:nvSpPr>
        <p:spPr>
          <a:xfrm>
            <a:off x="6008760" y="37998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Ш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8" name="CustomShape 9"/>
          <p:cNvSpPr/>
          <p:nvPr/>
        </p:nvSpPr>
        <p:spPr>
          <a:xfrm>
            <a:off x="6943680" y="37998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К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59" name="CustomShape 10"/>
          <p:cNvSpPr/>
          <p:nvPr/>
        </p:nvSpPr>
        <p:spPr>
          <a:xfrm>
            <a:off x="7853760" y="38160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CustomShape 1"/>
          <p:cNvSpPr/>
          <p:nvPr/>
        </p:nvSpPr>
        <p:spPr>
          <a:xfrm>
            <a:off x="470160" y="392904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Ч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1" name="CustomShape 2"/>
          <p:cNvSpPr/>
          <p:nvPr/>
        </p:nvSpPr>
        <p:spPr>
          <a:xfrm>
            <a:off x="1388160" y="392904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Е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2" name="CustomShape 3"/>
          <p:cNvSpPr/>
          <p:nvPr/>
        </p:nvSpPr>
        <p:spPr>
          <a:xfrm>
            <a:off x="2321280" y="39369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Р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3" name="CustomShape 4"/>
          <p:cNvSpPr/>
          <p:nvPr/>
        </p:nvSpPr>
        <p:spPr>
          <a:xfrm>
            <a:off x="3241440" y="39369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Е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4" name="CustomShape 5"/>
          <p:cNvSpPr/>
          <p:nvPr/>
        </p:nvSpPr>
        <p:spPr>
          <a:xfrm>
            <a:off x="4161960" y="39369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П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5" name="CustomShape 6"/>
          <p:cNvSpPr/>
          <p:nvPr/>
        </p:nvSpPr>
        <p:spPr>
          <a:xfrm>
            <a:off x="5092560" y="393696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bacc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6" name="CustomShape 7"/>
          <p:cNvSpPr/>
          <p:nvPr/>
        </p:nvSpPr>
        <p:spPr>
          <a:xfrm>
            <a:off x="6019200" y="39222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Ш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7" name="CustomShape 8"/>
          <p:cNvSpPr/>
          <p:nvPr/>
        </p:nvSpPr>
        <p:spPr>
          <a:xfrm>
            <a:off x="6953760" y="39222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К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8" name="CustomShape 9"/>
          <p:cNvSpPr/>
          <p:nvPr/>
        </p:nvSpPr>
        <p:spPr>
          <a:xfrm>
            <a:off x="7863840" y="3938400"/>
            <a:ext cx="871560" cy="89244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69" name="CustomShape 10"/>
          <p:cNvSpPr/>
          <p:nvPr/>
        </p:nvSpPr>
        <p:spPr>
          <a:xfrm>
            <a:off x="814320" y="103824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Г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0" name="CustomShape 11"/>
          <p:cNvSpPr/>
          <p:nvPr/>
        </p:nvSpPr>
        <p:spPr>
          <a:xfrm>
            <a:off x="1893960" y="103824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Р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1" name="CustomShape 12"/>
          <p:cNvSpPr/>
          <p:nvPr/>
        </p:nvSpPr>
        <p:spPr>
          <a:xfrm>
            <a:off x="2957760" y="104652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2" name="CustomShape 13"/>
          <p:cNvSpPr/>
          <p:nvPr/>
        </p:nvSpPr>
        <p:spPr>
          <a:xfrm>
            <a:off x="4033080" y="104652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Ф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3" name="CustomShape 14"/>
          <p:cNvSpPr/>
          <p:nvPr/>
        </p:nvSpPr>
        <p:spPr>
          <a:xfrm>
            <a:off x="5108760" y="104652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И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4" name="CustomShape 15"/>
          <p:cNvSpPr/>
          <p:nvPr/>
        </p:nvSpPr>
        <p:spPr>
          <a:xfrm>
            <a:off x="6170040" y="104652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bacc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К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5" name="CustomShape 16"/>
          <p:cNvSpPr/>
          <p:nvPr/>
        </p:nvSpPr>
        <p:spPr>
          <a:xfrm>
            <a:off x="7194240" y="10317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А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6" name="CustomShape 17"/>
          <p:cNvSpPr/>
          <p:nvPr/>
        </p:nvSpPr>
        <p:spPr>
          <a:xfrm>
            <a:off x="1928880" y="23817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П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7" name="CustomShape 18"/>
          <p:cNvSpPr/>
          <p:nvPr/>
        </p:nvSpPr>
        <p:spPr>
          <a:xfrm>
            <a:off x="3008520" y="238176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4f81bd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efd"/>
                </a:solidFill>
                <a:latin typeface="Arial"/>
                <a:ea typeface="DejaVu Sans"/>
              </a:rPr>
              <a:t>И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8" name="CustomShape 19"/>
          <p:cNvSpPr/>
          <p:nvPr/>
        </p:nvSpPr>
        <p:spPr>
          <a:xfrm>
            <a:off x="4071960" y="239004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Т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79" name="CustomShape 20"/>
          <p:cNvSpPr/>
          <p:nvPr/>
        </p:nvSpPr>
        <p:spPr>
          <a:xfrm>
            <a:off x="5147640" y="239004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О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380" name="CustomShape 21"/>
          <p:cNvSpPr/>
          <p:nvPr/>
        </p:nvSpPr>
        <p:spPr>
          <a:xfrm>
            <a:off x="6223320" y="2390040"/>
            <a:ext cx="1022040" cy="993600"/>
          </a:xfrm>
          <a:prstGeom prst="roundRect">
            <a:avLst>
              <a:gd name="adj" fmla="val 27711"/>
            </a:avLst>
          </a:prstGeom>
          <a:solidFill>
            <a:srgbClr val="8064a2"/>
          </a:solidFill>
          <a:ln w="38160"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6600" spc="32" strike="noStrike">
                <a:solidFill>
                  <a:srgbClr val="fefdfd"/>
                </a:solidFill>
                <a:latin typeface="Arial"/>
                <a:ea typeface="DejaVu Sans"/>
              </a:rPr>
              <a:t>Н</a:t>
            </a:r>
            <a:endParaRPr b="0" lang="ru-RU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4284000" y="1158480"/>
            <a:ext cx="4857480" cy="252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87840" rIns="87840" tIns="43920" bIns="4392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700" spc="-1" strike="noStrike">
                <a:solidFill>
                  <a:srgbClr val="000000"/>
                </a:solidFill>
                <a:latin typeface="MyriadPro-BoldCond"/>
                <a:ea typeface="DejaVu Sans"/>
              </a:rPr>
              <a:t>Программирование</a:t>
            </a:r>
            <a:endParaRPr b="0" lang="ru-RU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2700" spc="-1" strike="noStrike">
                <a:solidFill>
                  <a:srgbClr val="000000"/>
                </a:solidFill>
                <a:latin typeface="MyriadPro-BoldCond"/>
                <a:ea typeface="DejaVu Sans"/>
              </a:rPr>
              <a:t>Урок №22</a:t>
            </a:r>
            <a:endParaRPr b="0" lang="ru-RU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i="1" lang="ru-RU" sz="2700" spc="-1" strike="noStrike">
                <a:solidFill>
                  <a:srgbClr val="000000"/>
                </a:solidFill>
                <a:latin typeface="MyriadPro-BoldCond"/>
                <a:ea typeface="DejaVu Sans"/>
              </a:rPr>
              <a:t>Тема:</a:t>
            </a:r>
            <a:endParaRPr b="0" lang="ru-RU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i="1" lang="ru-RU" sz="2700" spc="-1" strike="noStrike">
                <a:solidFill>
                  <a:srgbClr val="000000"/>
                </a:solidFill>
                <a:latin typeface="MyriadPro-BoldCond"/>
                <a:ea typeface="DejaVu Sans"/>
              </a:rPr>
              <a:t>«Работа с графикой в Python. Знакомство с модулем Turtle (черепашка)»</a:t>
            </a:r>
            <a:endParaRPr b="0" lang="ru-RU" sz="2700" spc="-1" strike="noStrike">
              <a:latin typeface="Arial"/>
            </a:endParaRPr>
          </a:p>
        </p:txBody>
      </p:sp>
      <p:sp>
        <p:nvSpPr>
          <p:cNvPr id="382" name="CustomShape 2"/>
          <p:cNvSpPr/>
          <p:nvPr/>
        </p:nvSpPr>
        <p:spPr>
          <a:xfrm>
            <a:off x="0" y="10080"/>
            <a:ext cx="4425480" cy="37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ffffff"/>
                </a:solidFill>
                <a:latin typeface="MyriadPro-BoldCond"/>
                <a:ea typeface="DejaVu Sans"/>
              </a:rPr>
              <a:t>ИНФОРМАТИКА  8 КЛАСС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383" name="CustomShape 3"/>
          <p:cNvSpPr/>
          <p:nvPr/>
        </p:nvSpPr>
        <p:spPr>
          <a:xfrm>
            <a:off x="0" y="4208400"/>
            <a:ext cx="420948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84" name="Picture 2" descr=""/>
          <p:cNvPicPr/>
          <p:nvPr/>
        </p:nvPicPr>
        <p:blipFill>
          <a:blip r:embed="rId2"/>
          <a:stretch/>
        </p:blipFill>
        <p:spPr>
          <a:xfrm>
            <a:off x="792000" y="1656000"/>
            <a:ext cx="3496320" cy="1965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3290</TotalTime>
  <Application>LibreOffice/7.3.2.2$Windows_X86_64 LibreOffice_project/49f2b1bff42cfccbd8f788c8dc32c1c309559be0</Application>
  <AppVersion>15.0000</AppVersion>
  <Words>2810</Words>
  <Paragraphs>534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2016-03-22T17:12:40Z</dcterms:created>
  <dc:creator>user</dc:creator>
  <dc:description/>
  <dc:language>ru-RU</dc:language>
  <cp:lastModifiedBy/>
  <dcterms:modified xsi:type="dcterms:W3CDTF">2023-04-11T16:35:42Z</dcterms:modified>
  <cp:revision>271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2</vt:i4>
  </property>
  <property fmtid="{D5CDD505-2E9C-101B-9397-08002B2CF9AE}" pid="6" name="Notes">
    <vt:i4>54</vt:i4>
  </property>
  <property fmtid="{D5CDD505-2E9C-101B-9397-08002B2CF9AE}" pid="7" name="PresentationFormat">
    <vt:lpwstr>Экран (16:9)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54</vt:i4>
  </property>
</Properties>
</file>