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57" r:id="rId5"/>
    <p:sldId id="260" r:id="rId6"/>
    <p:sldId id="258" r:id="rId7"/>
    <p:sldId id="261" r:id="rId8"/>
    <p:sldId id="267" r:id="rId9"/>
    <p:sldId id="269" r:id="rId10"/>
    <p:sldId id="268" r:id="rId11"/>
    <p:sldId id="272" r:id="rId12"/>
    <p:sldId id="271" r:id="rId13"/>
    <p:sldId id="266" r:id="rId14"/>
    <p:sldId id="274" r:id="rId15"/>
    <p:sldId id="273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C73CA-D4FB-4974-B3C9-09D9003DE2D9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AC997-8E6D-4BFF-BDEF-460C275257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galquest.ru/wp-content/uploads/printsipy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медиация\что такое медиация\mediacija_b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866019" cy="4961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49" name="Picture 1" descr="E:\медиация\что такое медиация\использовано\poryadokobrashaeniyavshs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5957"/>
            <a:ext cx="9144000" cy="6036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ГИД по медиации для детей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bellikdou.ucoz.ru/11/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5774"/>
            <a:ext cx="8460431" cy="551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ГИД по медиации для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E:\медиация\что такое медиация\0001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51345"/>
            <a:ext cx="7704856" cy="5506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еимуществ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school-int.kob.ru/sved_ob_obr_org/mediacia/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65249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en-US" b="1" dirty="0" err="1" smtClean="0"/>
              <a:t>Ubi</a:t>
            </a:r>
            <a:r>
              <a:rPr lang="en-US" b="1" dirty="0" smtClean="0"/>
              <a:t> </a:t>
            </a:r>
            <a:r>
              <a:rPr lang="en-US" b="1" dirty="0" err="1"/>
              <a:t>concordia</a:t>
            </a:r>
            <a:r>
              <a:rPr lang="en-US" b="1" dirty="0"/>
              <a:t> – </a:t>
            </a:r>
            <a:r>
              <a:rPr lang="en-US" b="1" dirty="0" err="1"/>
              <a:t>ibi</a:t>
            </a:r>
            <a:r>
              <a:rPr lang="en-US" b="1" dirty="0"/>
              <a:t> </a:t>
            </a:r>
            <a:r>
              <a:rPr lang="en-US" b="1" dirty="0" err="1" smtClean="0"/>
              <a:t>victoria</a:t>
            </a:r>
            <a:r>
              <a:rPr lang="ru-RU" b="1" dirty="0" smtClean="0"/>
              <a:t>» - </a:t>
            </a:r>
            <a:r>
              <a:rPr lang="ru-RU" b="1" dirty="0"/>
              <a:t>г</a:t>
            </a:r>
            <a:r>
              <a:rPr lang="ru-RU" b="1" dirty="0" smtClean="0"/>
              <a:t>де согласие – там победа.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КОМПРОМИСС </a:t>
            </a:r>
            <a:r>
              <a:rPr lang="ru-RU" b="1" dirty="0"/>
              <a:t>- искусство так делить пирог, чтобы каждый верил, будто именно он получил больший кусок.</a:t>
            </a:r>
            <a:endParaRPr lang="ru-RU" dirty="0"/>
          </a:p>
        </p:txBody>
      </p:sp>
      <p:pic>
        <p:nvPicPr>
          <p:cNvPr id="30722" name="Picture 2" descr="https://www.culture.ru/storage/images/383aefa6dfbed02a8c5925e1ac9ed8df/9e440a3bedae19e4ec1434537e609b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556792"/>
            <a:ext cx="3458502" cy="3008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8072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Медиация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4716016" cy="44644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Переговоры между конфликтующими сторонами с участником посредника – медиатора – с целью поиска решения , удовлетворяющего обе стороны.</a:t>
            </a:r>
            <a:endParaRPr lang="ru-RU" sz="2800" dirty="0"/>
          </a:p>
        </p:txBody>
      </p:sp>
      <p:pic>
        <p:nvPicPr>
          <p:cNvPr id="15362" name="Picture 2" descr="https://qarmaqshy-tany.kz/uploads/posts/2019-11/1574340340_shutterstock_49064413-first-step-mediation-768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4880" y="2348880"/>
            <a:ext cx="4509120" cy="450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Служба школьной медиации 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эта служба, созданная в образовательной организации и состоящая из работников образовательной организации, учащихся и их родителей, прошедших необходимую подготовку и обучение основам метода школьной медиации и медиативного подхода.</a:t>
            </a:r>
          </a:p>
          <a:p>
            <a:endParaRPr lang="ru-RU" dirty="0"/>
          </a:p>
        </p:txBody>
      </p:sp>
      <p:pic>
        <p:nvPicPr>
          <p:cNvPr id="25602" name="Picture 2" descr="E:\медиация\что такое медиация\sluzhba_medi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085184"/>
            <a:ext cx="5086350" cy="1619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/>
              <a:t>Процедура медиации в школе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5266928" cy="3989040"/>
          </a:xfrm>
        </p:spPr>
        <p:txBody>
          <a:bodyPr>
            <a:normAutofit/>
          </a:bodyPr>
          <a:lstStyle/>
          <a:p>
            <a:r>
              <a:rPr lang="ru-RU" b="1" dirty="0"/>
              <a:t>процесс урегулирования споров, которые возникают между участниками образовательного процесса.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1" name="Picture 3" descr="E:\медиация\что такое медиация\img1.jpg"/>
          <p:cNvPicPr>
            <a:picLocks noChangeAspect="1" noChangeArrowheads="1"/>
          </p:cNvPicPr>
          <p:nvPr/>
        </p:nvPicPr>
        <p:blipFill>
          <a:blip r:embed="rId2" cstate="print"/>
          <a:srcRect l="8498" r="16748" b="10101"/>
          <a:stretch>
            <a:fillRect/>
          </a:stretch>
        </p:blipFill>
        <p:spPr bwMode="auto">
          <a:xfrm>
            <a:off x="3821670" y="2348880"/>
            <a:ext cx="532233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1)</a:t>
            </a:r>
            <a:endParaRPr lang="ru-RU" sz="2800" dirty="0"/>
          </a:p>
          <a:p>
            <a:endParaRPr lang="ru-RU" dirty="0"/>
          </a:p>
        </p:txBody>
      </p:sp>
      <p:pic>
        <p:nvPicPr>
          <p:cNvPr id="19458" name="Picture 2" descr="http://www.bystr.abatskobr.ru/media/cms_page_media/3418/82567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084168" cy="1143000"/>
          </a:xfrm>
        </p:spPr>
        <p:txBody>
          <a:bodyPr/>
          <a:lstStyle/>
          <a:p>
            <a:r>
              <a:rPr lang="ru-RU" dirty="0" smtClean="0"/>
              <a:t>Школьная медиация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03848" y="2996952"/>
            <a:ext cx="3096344" cy="1800200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Участники конфликта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1772816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Учитель-учитель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2564904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Ученик-ученик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72200" y="2564904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Учитель-родитель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4869160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Родитель-родитель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9744" y="4941168"/>
            <a:ext cx="23042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Учитель-ученик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>
            <a:stCxn id="6" idx="1"/>
          </p:cNvCxnSpPr>
          <p:nvPr/>
        </p:nvCxnSpPr>
        <p:spPr>
          <a:xfrm flipH="1" flipV="1">
            <a:off x="3131840" y="2708920"/>
            <a:ext cx="525457" cy="55166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0"/>
          </p:cNvCxnSpPr>
          <p:nvPr/>
        </p:nvCxnSpPr>
        <p:spPr>
          <a:xfrm flipH="1" flipV="1">
            <a:off x="4716016" y="2276872"/>
            <a:ext cx="36004" cy="7200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7"/>
          </p:cNvCxnSpPr>
          <p:nvPr/>
        </p:nvCxnSpPr>
        <p:spPr>
          <a:xfrm flipV="1">
            <a:off x="5846743" y="2996952"/>
            <a:ext cx="525457" cy="26363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843808" y="4509120"/>
            <a:ext cx="741482" cy="7200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2" idx="1"/>
          </p:cNvCxnSpPr>
          <p:nvPr/>
        </p:nvCxnSpPr>
        <p:spPr>
          <a:xfrm>
            <a:off x="5796136" y="4509120"/>
            <a:ext cx="1043608" cy="64807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https://thumbs.dreamstime.com/z/%D0%BF%D0%BE%D0%B4%D1%80%D0%BE%D1%81%D1%82%D0%BE%D0%BA-%D0%BE%D1%82%D0%BD%D0%BE%D1%88%D0%B5%D0%BD%D0%B8%D0%B9-11369461.jpg"/>
          <p:cNvPicPr>
            <a:picLocks noChangeAspect="1" noChangeArrowheads="1"/>
          </p:cNvPicPr>
          <p:nvPr/>
        </p:nvPicPr>
        <p:blipFill>
          <a:blip r:embed="rId2" cstate="print"/>
          <a:srcRect b="9663"/>
          <a:stretch>
            <a:fillRect/>
          </a:stretch>
        </p:blipFill>
        <p:spPr bwMode="auto">
          <a:xfrm>
            <a:off x="611560" y="3068960"/>
            <a:ext cx="1949930" cy="1296743"/>
          </a:xfrm>
          <a:prstGeom prst="rect">
            <a:avLst/>
          </a:prstGeom>
          <a:noFill/>
        </p:spPr>
      </p:pic>
      <p:pic>
        <p:nvPicPr>
          <p:cNvPr id="16388" name="Picture 4" descr="https://avatars.mds.yandex.net/get-zen_doc/1347728/pub_5c63abcfbaa1d800ad618220_5c63ac3dac080100b0d9d3f9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394177"/>
            <a:ext cx="2195736" cy="1463824"/>
          </a:xfrm>
          <a:prstGeom prst="rect">
            <a:avLst/>
          </a:prstGeom>
          <a:noFill/>
        </p:spPr>
      </p:pic>
      <p:pic>
        <p:nvPicPr>
          <p:cNvPr id="16390" name="Picture 6" descr="https://ural-meridian.ru/wp-content/uploads/2018/12/konfliktsporsso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4664"/>
            <a:ext cx="2335188" cy="1556792"/>
          </a:xfrm>
          <a:prstGeom prst="rect">
            <a:avLst/>
          </a:prstGeom>
          <a:noFill/>
        </p:spPr>
      </p:pic>
      <p:pic>
        <p:nvPicPr>
          <p:cNvPr id="16392" name="Picture 8" descr="https://avatars.mds.yandex.net/get-zen_doc/198334/pub_5cb8345951095b00b39e2a66_5cbac77d0a13b900b4b7a2da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284984"/>
            <a:ext cx="2017856" cy="1340768"/>
          </a:xfrm>
          <a:prstGeom prst="rect">
            <a:avLst/>
          </a:prstGeom>
          <a:noFill/>
        </p:spPr>
      </p:pic>
      <p:pic>
        <p:nvPicPr>
          <p:cNvPr id="16394" name="Picture 10" descr="https://avatars.mds.yandex.net/get-zen_doc/1538903/pub_5e0e6af6027a1500ae9d9312_5e0e6c5c98930900b3abb343/scale_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379871"/>
            <a:ext cx="2627784" cy="1478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836712"/>
            <a:ext cx="3635896" cy="1556792"/>
          </a:xfrm>
        </p:spPr>
        <p:txBody>
          <a:bodyPr>
            <a:normAutofit/>
          </a:bodyPr>
          <a:lstStyle/>
          <a:p>
            <a:r>
              <a:rPr lang="ru-RU" b="1" dirty="0"/>
              <a:t>Принципы </a:t>
            </a:r>
            <a:r>
              <a:rPr lang="ru-RU" b="1" dirty="0" smtClean="0"/>
              <a:t>медиации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E:\медиация\что такое медиация\img2.jpg"/>
          <p:cNvPicPr>
            <a:picLocks noChangeAspect="1" noChangeArrowheads="1"/>
          </p:cNvPicPr>
          <p:nvPr/>
        </p:nvPicPr>
        <p:blipFill>
          <a:blip r:embed="rId2" cstate="print"/>
          <a:srcRect l="13776" t="24800" r="15350" b="16400"/>
          <a:stretch>
            <a:fillRect/>
          </a:stretch>
        </p:blipFill>
        <p:spPr bwMode="auto">
          <a:xfrm>
            <a:off x="3748834" y="3501008"/>
            <a:ext cx="5395166" cy="3356992"/>
          </a:xfrm>
          <a:prstGeom prst="rect">
            <a:avLst/>
          </a:prstGeom>
          <a:noFill/>
        </p:spPr>
      </p:pic>
      <p:pic>
        <p:nvPicPr>
          <p:cNvPr id="5" name="Рисунок 4" descr="Принципы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5220072" cy="367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31840" y="2492896"/>
            <a:ext cx="3312368" cy="1872208"/>
          </a:xfrm>
          <a:prstGeom prst="ellipse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Принципы медиации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188640"/>
            <a:ext cx="2808312" cy="57606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конфиденциальность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5" idx="2"/>
          </p:cNvCxnSpPr>
          <p:nvPr/>
        </p:nvCxnSpPr>
        <p:spPr>
          <a:xfrm flipH="1" flipV="1">
            <a:off x="4103948" y="764704"/>
            <a:ext cx="684076" cy="1728192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http://mediation.by/wp-content/uploads/2019/06/secrets-from-landlord-cover-image-february-1st-1170x508-e1544773930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836712"/>
            <a:ext cx="1435168" cy="1463066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0" y="1052736"/>
            <a:ext cx="2808312" cy="57606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добровольность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>
            <a:stCxn id="4" idx="1"/>
            <a:endCxn id="15" idx="2"/>
          </p:cNvCxnSpPr>
          <p:nvPr/>
        </p:nvCxnSpPr>
        <p:spPr>
          <a:xfrm flipH="1" flipV="1">
            <a:off x="1404156" y="1628800"/>
            <a:ext cx="2212769" cy="1138274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https://spartakforkids.com/local/download/icons/volunte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1412776"/>
            <a:ext cx="2736304" cy="2736304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>
            <a:off x="0" y="4365104"/>
            <a:ext cx="2808312" cy="57606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сотрудничество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1" name="Прямая со стрелкой 20"/>
          <p:cNvCxnSpPr>
            <a:stCxn id="4" idx="2"/>
            <a:endCxn id="20" idx="0"/>
          </p:cNvCxnSpPr>
          <p:nvPr/>
        </p:nvCxnSpPr>
        <p:spPr>
          <a:xfrm flipH="1">
            <a:off x="1404156" y="3429000"/>
            <a:ext cx="1727684" cy="936104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s://avatars.mds.yandex.net/get-zen_doc/1779163/pub_5e014f40a1bb8700b1f3875d_5e014f6b1e8e3f00b0d1c715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1168"/>
            <a:ext cx="2339752" cy="1736989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6335688" y="1124744"/>
            <a:ext cx="2808312" cy="57606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Равноправие сторон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7" name="Прямая со стрелкой 26"/>
          <p:cNvCxnSpPr>
            <a:stCxn id="4" idx="7"/>
            <a:endCxn id="26" idx="2"/>
          </p:cNvCxnSpPr>
          <p:nvPr/>
        </p:nvCxnSpPr>
        <p:spPr>
          <a:xfrm flipV="1">
            <a:off x="5959123" y="1700808"/>
            <a:ext cx="1780721" cy="1066266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https://www.csee-etuce.org/images/Pictures/Equality/gender-equalit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29427" y="2060848"/>
            <a:ext cx="1814573" cy="1340768"/>
          </a:xfrm>
          <a:prstGeom prst="rect">
            <a:avLst/>
          </a:prstGeom>
          <a:noFill/>
        </p:spPr>
      </p:pic>
      <p:pic>
        <p:nvPicPr>
          <p:cNvPr id="23554" name="Picture 2" descr="http://txlegaledge.com/wp-content/uploads/2013/01/Media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4808922"/>
            <a:ext cx="2411760" cy="2049078"/>
          </a:xfrm>
          <a:prstGeom prst="rect">
            <a:avLst/>
          </a:prstGeom>
          <a:noFill/>
        </p:spPr>
      </p:pic>
      <p:sp>
        <p:nvSpPr>
          <p:cNvPr id="58" name="Скругленный прямоугольник 57"/>
          <p:cNvSpPr/>
          <p:nvPr/>
        </p:nvSpPr>
        <p:spPr>
          <a:xfrm>
            <a:off x="6335688" y="4437112"/>
            <a:ext cx="2808312" cy="57606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нейтральность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0" name="Прямая со стрелкой 59"/>
          <p:cNvCxnSpPr>
            <a:stCxn id="4" idx="6"/>
            <a:endCxn id="58" idx="0"/>
          </p:cNvCxnSpPr>
          <p:nvPr/>
        </p:nvCxnSpPr>
        <p:spPr>
          <a:xfrm>
            <a:off x="6444208" y="3429000"/>
            <a:ext cx="1295636" cy="1008112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Picture 4" descr="https://businessman.ru/static/img/a/24396/439491/7297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370281"/>
            <a:ext cx="1869232" cy="1487719"/>
          </a:xfrm>
          <a:prstGeom prst="rect">
            <a:avLst/>
          </a:prstGeom>
          <a:noFill/>
        </p:spPr>
      </p:pic>
      <p:sp>
        <p:nvSpPr>
          <p:cNvPr id="68" name="Скругленный прямоугольник 67"/>
          <p:cNvSpPr/>
          <p:nvPr/>
        </p:nvSpPr>
        <p:spPr>
          <a:xfrm>
            <a:off x="3059832" y="4725144"/>
            <a:ext cx="3168352" cy="576064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Ответственность сторон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4" name="Прямая со стрелкой 73"/>
          <p:cNvCxnSpPr>
            <a:stCxn id="4" idx="4"/>
            <a:endCxn id="68" idx="0"/>
          </p:cNvCxnSpPr>
          <p:nvPr/>
        </p:nvCxnSpPr>
        <p:spPr>
          <a:xfrm flipH="1">
            <a:off x="4644008" y="4365104"/>
            <a:ext cx="144016" cy="360040"/>
          </a:xfrm>
          <a:prstGeom prst="straightConnector1">
            <a:avLst/>
          </a:prstGeom>
          <a:ln w="762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5" name="Picture 1" descr="E:\медиация\что такое медиация\etap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0225" y="0"/>
            <a:ext cx="93828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95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Медиация </vt:lpstr>
      <vt:lpstr>Служба школьной медиации - </vt:lpstr>
      <vt:lpstr>Процедура медиации в школе</vt:lpstr>
      <vt:lpstr>Слайд 5</vt:lpstr>
      <vt:lpstr>Школьная медиация </vt:lpstr>
      <vt:lpstr>Принципы медиации</vt:lpstr>
      <vt:lpstr>Слайд 8</vt:lpstr>
      <vt:lpstr>Слайд 9</vt:lpstr>
      <vt:lpstr>Слайд 10</vt:lpstr>
      <vt:lpstr>ГИД по медиации для детей</vt:lpstr>
      <vt:lpstr>ГИД по медиации для родителей</vt:lpstr>
      <vt:lpstr>Слайд 13</vt:lpstr>
      <vt:lpstr>Слайд 14</vt:lpstr>
      <vt:lpstr> «Ubi concordia – ibi victoria» - где согласие – там победа.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polzovatel</cp:lastModifiedBy>
  <cp:revision>15</cp:revision>
  <dcterms:created xsi:type="dcterms:W3CDTF">2020-04-08T11:39:58Z</dcterms:created>
  <dcterms:modified xsi:type="dcterms:W3CDTF">2023-02-22T06:20:17Z</dcterms:modified>
</cp:coreProperties>
</file>